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95" r:id="rId4"/>
    <p:sldId id="298" r:id="rId5"/>
    <p:sldId id="286" r:id="rId6"/>
    <p:sldId id="287" r:id="rId7"/>
    <p:sldId id="288" r:id="rId8"/>
    <p:sldId id="289" r:id="rId9"/>
    <p:sldId id="299" r:id="rId10"/>
    <p:sldId id="285" r:id="rId11"/>
    <p:sldId id="290" r:id="rId12"/>
    <p:sldId id="276" r:id="rId13"/>
    <p:sldId id="296" r:id="rId14"/>
    <p:sldId id="291" r:id="rId15"/>
    <p:sldId id="292" r:id="rId16"/>
    <p:sldId id="297" r:id="rId17"/>
    <p:sldId id="293" r:id="rId18"/>
    <p:sldId id="294" r:id="rId19"/>
    <p:sldId id="278" r:id="rId20"/>
    <p:sldId id="281" r:id="rId21"/>
    <p:sldId id="279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99"/>
    <a:srgbClr val="B800B8"/>
    <a:srgbClr val="00CC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6957-2AC5-4F21-8B1C-B01D2D40C0B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70CF-75B9-4811-879B-F61A85B6C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70CF-75B9-4811-879B-F61A85B6C8D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364A-3F73-4BF3-AFF1-42744C1230A9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2FB1-00B0-41B8-B41D-1F17C4617A1F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7ABF-2A99-4777-8A4F-078EC4783621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486-F036-40C4-9026-F7872BD1A2DC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154-0F45-4602-9809-B0A8F52C9C0D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2CD-EECD-4196-9055-DAC2A0F6EDBD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71A8-E601-49A8-8EA7-7BD7FF26BBA8}" type="datetime1">
              <a:rPr lang="ru-RU" smtClean="0"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9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295F-618E-4EC7-8AFC-4B0AFA7160E1}" type="datetime1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E6D7-777E-4C09-829E-C56DEC286E2F}" type="datetime1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099-8E16-42A2-A87B-B454A3BF02A9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1B71-E18D-49E0-AA0F-9DDD66374C76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C49B-2D36-4612-9B50-45C72D979966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qwe.wiki/wiki/Transponde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Тема: </a:t>
            </a:r>
            <a:r>
              <a:rPr lang="ru-RU" sz="2800" b="1" dirty="0" smtClean="0">
                <a:solidFill>
                  <a:srgbClr val="FF0000"/>
                </a:solidFill>
              </a:rPr>
              <a:t>СИСТЕМА </a:t>
            </a:r>
            <a:r>
              <a:rPr lang="ru-RU" sz="2800" b="1" dirty="0" smtClean="0">
                <a:solidFill>
                  <a:srgbClr val="FF0000"/>
                </a:solidFill>
              </a:rPr>
              <a:t>ДИНАМИЧЕСКОГО ПОЗИЦИОНИРОВАНИЯ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344816" cy="3096344"/>
          </a:xfrm>
        </p:spPr>
        <p:txBody>
          <a:bodyPr>
            <a:norm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Системы </a:t>
            </a:r>
            <a:r>
              <a:rPr lang="ru-RU" sz="2400" b="1" dirty="0">
                <a:solidFill>
                  <a:schemeClr val="tx1"/>
                </a:solidFill>
              </a:rPr>
              <a:t>ДП, общие сведения.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Состав </a:t>
            </a:r>
            <a:r>
              <a:rPr lang="en-US" sz="2400" b="1" dirty="0">
                <a:solidFill>
                  <a:schemeClr val="tx1"/>
                </a:solidFill>
              </a:rPr>
              <a:t>DPS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Программное обеспечение </a:t>
            </a:r>
            <a:r>
              <a:rPr lang="en-US" sz="2400" b="1" dirty="0">
                <a:solidFill>
                  <a:schemeClr val="tx1"/>
                </a:solidFill>
              </a:rPr>
              <a:t>DPS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DPS</a:t>
            </a:r>
            <a:r>
              <a:rPr lang="ru-RU" sz="2400" b="1" dirty="0">
                <a:solidFill>
                  <a:schemeClr val="tx1"/>
                </a:solidFill>
              </a:rPr>
              <a:t> «</a:t>
            </a:r>
            <a:r>
              <a:rPr lang="en-US" sz="2400" b="1" dirty="0">
                <a:solidFill>
                  <a:schemeClr val="tx1"/>
                </a:solidFill>
              </a:rPr>
              <a:t>NavDP4000</a:t>
            </a:r>
            <a:r>
              <a:rPr lang="ru-RU" sz="2400" b="1" dirty="0">
                <a:solidFill>
                  <a:schemeClr val="tx1"/>
                </a:solidFill>
              </a:rPr>
              <a:t>» (</a:t>
            </a:r>
            <a:r>
              <a:rPr lang="en-US" sz="2400" b="1" dirty="0">
                <a:solidFill>
                  <a:schemeClr val="tx1"/>
                </a:solidFill>
              </a:rPr>
              <a:t>Navis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992888" cy="5832648"/>
          </a:xfrm>
        </p:spPr>
        <p:txBody>
          <a:bodyPr>
            <a:noAutofit/>
          </a:bodyPr>
          <a:lstStyle/>
          <a:p>
            <a:pPr marL="0" indent="360000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Датчики позиции</a:t>
            </a:r>
            <a:r>
              <a:rPr lang="ru-RU" sz="1800" dirty="0"/>
              <a:t>. При </a:t>
            </a:r>
            <a:r>
              <a:rPr lang="en-US" sz="1800" dirty="0"/>
              <a:t>DP </a:t>
            </a:r>
            <a:r>
              <a:rPr lang="ru-RU" sz="1800" dirty="0"/>
              <a:t>точность определения места должна быть гораздо выше, чем в обычной навигации. Даже точность </a:t>
            </a:r>
            <a:r>
              <a:rPr lang="ru-RU" sz="1800" dirty="0" smtClean="0"/>
              <a:t>DGPS, </a:t>
            </a:r>
            <a:r>
              <a:rPr lang="ru-RU" sz="1800" dirty="0"/>
              <a:t>может  оказаться недостаточной для некоторых оффшорных операций. Для достижения требуемой точности может использоваться несколько работающих на разных физических принципах позиционных систем: </a:t>
            </a:r>
            <a:r>
              <a:rPr lang="ru-RU" sz="1800" b="1" i="1" dirty="0"/>
              <a:t>спутниковая</a:t>
            </a:r>
            <a:r>
              <a:rPr lang="ru-RU" sz="1800" dirty="0"/>
              <a:t> (DGPS), </a:t>
            </a:r>
            <a:r>
              <a:rPr lang="ru-RU" sz="1800" b="1" i="1" dirty="0"/>
              <a:t>лазерно-оптическая</a:t>
            </a:r>
            <a:r>
              <a:rPr lang="ru-RU" sz="1800" dirty="0"/>
              <a:t> (Fanbeam, CyScan), </a:t>
            </a:r>
            <a:r>
              <a:rPr lang="ru-RU" sz="1800" b="1" i="1" dirty="0"/>
              <a:t>радиоволновая</a:t>
            </a:r>
            <a:r>
              <a:rPr lang="ru-RU" sz="1800" dirty="0"/>
              <a:t> (Artemis, Radius, Radascan), </a:t>
            </a:r>
            <a:r>
              <a:rPr lang="ru-RU" sz="1800" b="1" i="1" dirty="0"/>
              <a:t>гидроакустическая</a:t>
            </a:r>
            <a:r>
              <a:rPr lang="ru-RU" sz="1800" dirty="0"/>
              <a:t> и др.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Гидроакустические </a:t>
            </a:r>
            <a:r>
              <a:rPr lang="ru-RU" sz="1800" b="1" dirty="0" smtClean="0">
                <a:solidFill>
                  <a:srgbClr val="0000FF"/>
                </a:solidFill>
              </a:rPr>
              <a:t>датчики</a:t>
            </a:r>
            <a:r>
              <a:rPr lang="en-US" sz="1800" dirty="0" smtClean="0"/>
              <a:t>.</a:t>
            </a:r>
            <a:r>
              <a:rPr lang="en-US" sz="1800" i="1" dirty="0" smtClean="0"/>
              <a:t> </a:t>
            </a:r>
            <a:r>
              <a:rPr lang="ru-RU" sz="1800" dirty="0"/>
              <a:t>Гидроакустическая позиционная система </a:t>
            </a:r>
            <a:r>
              <a:rPr lang="en-US" sz="1800" dirty="0"/>
              <a:t>(</a:t>
            </a:r>
            <a:r>
              <a:rPr lang="en-US" sz="1800" b="1" dirty="0" smtClean="0"/>
              <a:t>HPRS</a:t>
            </a:r>
            <a:r>
              <a:rPr lang="en-US" sz="1800" dirty="0" smtClean="0"/>
              <a:t> – Hydro acoustic </a:t>
            </a:r>
            <a:r>
              <a:rPr lang="en-US" sz="1800" dirty="0"/>
              <a:t>Position </a:t>
            </a:r>
            <a:r>
              <a:rPr lang="en-US" sz="1800" dirty="0" smtClean="0"/>
              <a:t>Reference</a:t>
            </a:r>
            <a:r>
              <a:rPr lang="ru-RU" sz="1800" dirty="0" smtClean="0"/>
              <a:t> </a:t>
            </a:r>
            <a:r>
              <a:rPr lang="en-US" sz="1800" dirty="0" smtClean="0"/>
              <a:t>System) </a:t>
            </a:r>
            <a:r>
              <a:rPr lang="ru-RU" sz="1800" dirty="0" smtClean="0"/>
              <a:t>состоит </a:t>
            </a:r>
            <a:r>
              <a:rPr lang="ru-RU" sz="1800" dirty="0"/>
              <a:t>из одного или нескольких </a:t>
            </a:r>
            <a:r>
              <a:rPr lang="ru-RU" sz="1800" dirty="0" smtClean="0"/>
              <a:t>транспондеров (маяков-ответчиков)</a:t>
            </a:r>
            <a:r>
              <a:rPr lang="ru-RU" sz="1800" u="sng" dirty="0" smtClean="0">
                <a:hlinkClick r:id="rId2" tooltip="Транспондеры"/>
              </a:rPr>
              <a:t>,</a:t>
            </a:r>
            <a:r>
              <a:rPr lang="ru-RU" sz="1800" dirty="0"/>
              <a:t> размещенных на морском дне, одного или нескольких </a:t>
            </a:r>
            <a:r>
              <a:rPr lang="ru-RU" sz="1800" dirty="0" smtClean="0"/>
              <a:t>передатчиков</a:t>
            </a:r>
            <a:r>
              <a:rPr lang="ru-RU" sz="1800" dirty="0"/>
              <a:t> с гидроакустическими антеннами в корпусе судна. Передатчик посылает акустический сигнал на транспондер, который срабатывает для ответа. По времени от посылки до возвращения сигнала и скорости звука в воде находится расстояние до транспондера. Используются также передатчики с антеннами, позволяющие определять и направление сигналов от транспондера. По измеренным расстояниям и направлениям рассчитывается место судна. Обычно используются три типа таких систем: с ультра- или сверхкороткой базовой линией (</a:t>
            </a:r>
            <a:r>
              <a:rPr lang="en-US" sz="1800" b="1" dirty="0"/>
              <a:t>USBL</a:t>
            </a:r>
            <a:r>
              <a:rPr lang="ru-RU" sz="1800" dirty="0"/>
              <a:t> или </a:t>
            </a:r>
            <a:r>
              <a:rPr lang="en-US" sz="1800" b="1" dirty="0"/>
              <a:t>SSBL</a:t>
            </a:r>
            <a:r>
              <a:rPr lang="en-US" sz="1800" dirty="0"/>
              <a:t> </a:t>
            </a:r>
            <a:r>
              <a:rPr lang="ru-RU" sz="1800" dirty="0"/>
              <a:t> - </a:t>
            </a:r>
            <a:r>
              <a:rPr lang="en-US" sz="1800" dirty="0"/>
              <a:t>ultra</a:t>
            </a:r>
            <a:r>
              <a:rPr lang="ru-RU" sz="1800" dirty="0"/>
              <a:t>- </a:t>
            </a:r>
            <a:r>
              <a:rPr lang="en-US" sz="1800" dirty="0"/>
              <a:t>or super</a:t>
            </a:r>
            <a:r>
              <a:rPr lang="ru-RU" sz="1800" dirty="0"/>
              <a:t>-</a:t>
            </a:r>
            <a:r>
              <a:rPr lang="en-US" sz="1800" dirty="0"/>
              <a:t>short base line</a:t>
            </a:r>
            <a:r>
              <a:rPr lang="ru-RU" sz="1800" dirty="0"/>
              <a:t>); с длинной базовой линией (</a:t>
            </a:r>
            <a:r>
              <a:rPr lang="ru-RU" sz="1800" b="1" dirty="0"/>
              <a:t>LBL</a:t>
            </a:r>
            <a:r>
              <a:rPr lang="ru-RU" sz="1800" dirty="0"/>
              <a:t>- </a:t>
            </a:r>
            <a:r>
              <a:rPr lang="ru-RU" sz="1800" dirty="0" err="1"/>
              <a:t>long</a:t>
            </a:r>
            <a:r>
              <a:rPr lang="ru-RU" sz="1800" dirty="0"/>
              <a:t> </a:t>
            </a:r>
            <a:r>
              <a:rPr lang="ru-RU" sz="1800" dirty="0" err="1"/>
              <a:t>base</a:t>
            </a:r>
            <a:r>
              <a:rPr lang="ru-RU" sz="1800" dirty="0"/>
              <a:t> </a:t>
            </a:r>
            <a:r>
              <a:rPr lang="ru-RU" sz="1800" dirty="0" err="1"/>
              <a:t>line</a:t>
            </a:r>
            <a:r>
              <a:rPr lang="ru-RU" sz="1800" dirty="0"/>
              <a:t>), включает минимум три транспондера; с короткой базовой линией (</a:t>
            </a:r>
            <a:r>
              <a:rPr lang="ru-RU" sz="1800" b="1" dirty="0"/>
              <a:t>SBL</a:t>
            </a:r>
            <a:r>
              <a:rPr lang="ru-RU" sz="1800" dirty="0"/>
              <a:t> - </a:t>
            </a:r>
            <a:r>
              <a:rPr lang="ru-RU" sz="1800" dirty="0" err="1"/>
              <a:t>short</a:t>
            </a:r>
            <a:r>
              <a:rPr lang="ru-RU" sz="1800" dirty="0"/>
              <a:t> </a:t>
            </a:r>
            <a:r>
              <a:rPr lang="ru-RU" sz="1800" dirty="0" err="1"/>
              <a:t>baseline</a:t>
            </a:r>
            <a:r>
              <a:rPr lang="ru-RU" sz="1800" dirty="0"/>
              <a:t>), включает несколько передатчиков в корпусе судна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992888" cy="3168351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Система </a:t>
            </a:r>
            <a:r>
              <a:rPr lang="ru-RU" sz="1800" b="1" dirty="0">
                <a:solidFill>
                  <a:srgbClr val="0000FF"/>
                </a:solidFill>
              </a:rPr>
              <a:t>дифференциального, </a:t>
            </a:r>
            <a:r>
              <a:rPr lang="ru-RU" sz="1800" b="1" dirty="0" err="1" smtClean="0">
                <a:solidFill>
                  <a:srgbClr val="0000FF"/>
                </a:solidFill>
              </a:rPr>
              <a:t>абс</a:t>
            </a:r>
            <a:r>
              <a:rPr lang="ru-RU" sz="1800" b="1" dirty="0" smtClean="0">
                <a:solidFill>
                  <a:srgbClr val="0000FF"/>
                </a:solidFill>
              </a:rPr>
              <a:t>. </a:t>
            </a:r>
            <a:r>
              <a:rPr lang="ru-RU" sz="1800" b="1" dirty="0">
                <a:solidFill>
                  <a:srgbClr val="0000FF"/>
                </a:solidFill>
              </a:rPr>
              <a:t>и </a:t>
            </a:r>
            <a:r>
              <a:rPr lang="ru-RU" sz="1800" b="1" dirty="0" err="1" smtClean="0">
                <a:solidFill>
                  <a:srgbClr val="0000FF"/>
                </a:solidFill>
              </a:rPr>
              <a:t>отн</a:t>
            </a:r>
            <a:r>
              <a:rPr lang="ru-RU" sz="1800" b="1" dirty="0" smtClean="0">
                <a:solidFill>
                  <a:srgbClr val="0000FF"/>
                </a:solidFill>
              </a:rPr>
              <a:t>. </a:t>
            </a:r>
            <a:r>
              <a:rPr lang="ru-RU" sz="1800" b="1" dirty="0">
                <a:solidFill>
                  <a:srgbClr val="0000FF"/>
                </a:solidFill>
              </a:rPr>
              <a:t>позиционирования </a:t>
            </a:r>
            <a:r>
              <a:rPr lang="ru-RU" sz="1800" b="1" dirty="0"/>
              <a:t>(</a:t>
            </a:r>
            <a:r>
              <a:rPr lang="en-US" sz="1800" b="1" dirty="0"/>
              <a:t>DARPS</a:t>
            </a:r>
            <a:r>
              <a:rPr lang="ru-RU" sz="1800" b="1" dirty="0"/>
              <a:t> - </a:t>
            </a:r>
            <a:r>
              <a:rPr lang="en-US" sz="1800" b="1" dirty="0"/>
              <a:t> </a:t>
            </a:r>
            <a:r>
              <a:rPr lang="en-US" sz="1800" dirty="0"/>
              <a:t>Differential</a:t>
            </a:r>
            <a:r>
              <a:rPr lang="ru-RU" sz="1800" dirty="0"/>
              <a:t>, </a:t>
            </a:r>
            <a:r>
              <a:rPr lang="en-US" sz="1800" dirty="0"/>
              <a:t>Absolute and Relative Positioning System</a:t>
            </a:r>
            <a:r>
              <a:rPr lang="ru-RU" sz="1800" b="1" dirty="0"/>
              <a:t>).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На стационарном объекте и на борту судна находятся приемники GPS. Положение объекта передается на судно. Так </a:t>
            </a:r>
            <a:r>
              <a:rPr lang="ru-RU" sz="1800" dirty="0" smtClean="0"/>
              <a:t>как </a:t>
            </a:r>
            <a:r>
              <a:rPr lang="ru-RU" sz="1800" dirty="0"/>
              <a:t>в </a:t>
            </a:r>
            <a:r>
              <a:rPr lang="ru-RU" sz="1800" dirty="0" smtClean="0"/>
              <a:t>приемниках </a:t>
            </a:r>
            <a:r>
              <a:rPr lang="ru-RU" sz="1800" dirty="0"/>
              <a:t>ошибки позиций практически </a:t>
            </a:r>
            <a:r>
              <a:rPr lang="ru-RU" sz="1800" dirty="0" smtClean="0"/>
              <a:t>одинаковы, </a:t>
            </a:r>
            <a:r>
              <a:rPr lang="ru-RU" sz="1800" dirty="0"/>
              <a:t>место судна </a:t>
            </a:r>
            <a:r>
              <a:rPr lang="ru-RU" sz="1800" dirty="0" err="1" smtClean="0"/>
              <a:t>отн</a:t>
            </a:r>
            <a:r>
              <a:rPr lang="ru-RU" sz="1800" dirty="0" smtClean="0"/>
              <a:t>. </a:t>
            </a:r>
            <a:r>
              <a:rPr lang="ru-RU" sz="1800" dirty="0"/>
              <a:t>объекта </a:t>
            </a:r>
            <a:r>
              <a:rPr lang="ru-RU" sz="1800" dirty="0" smtClean="0"/>
              <a:t>находится </a:t>
            </a:r>
            <a:r>
              <a:rPr lang="ru-RU" sz="1800" dirty="0"/>
              <a:t>с </a:t>
            </a:r>
            <a:r>
              <a:rPr lang="ru-RU" sz="1800" dirty="0" err="1" smtClean="0"/>
              <a:t>выс</a:t>
            </a:r>
            <a:r>
              <a:rPr lang="ru-RU" sz="1800" dirty="0" smtClean="0"/>
              <a:t>. </a:t>
            </a:r>
            <a:r>
              <a:rPr lang="ru-RU" sz="1800" dirty="0"/>
              <a:t>точностью. Если </a:t>
            </a:r>
            <a:r>
              <a:rPr lang="ru-RU" sz="1800" dirty="0" err="1" smtClean="0"/>
              <a:t>абс</a:t>
            </a:r>
            <a:r>
              <a:rPr lang="ru-RU" sz="1800" dirty="0" smtClean="0"/>
              <a:t>. положение </a:t>
            </a:r>
            <a:r>
              <a:rPr lang="ru-RU" sz="1800" dirty="0"/>
              <a:t>антенны на объекте известно с </a:t>
            </a:r>
            <a:r>
              <a:rPr lang="ru-RU" sz="1800" dirty="0" err="1" smtClean="0"/>
              <a:t>выс</a:t>
            </a:r>
            <a:r>
              <a:rPr lang="ru-RU" sz="1800" dirty="0" smtClean="0"/>
              <a:t>. </a:t>
            </a:r>
            <a:r>
              <a:rPr lang="ru-RU" sz="1800" dirty="0"/>
              <a:t>точностью, то с такой же точностью можно определить и </a:t>
            </a:r>
            <a:r>
              <a:rPr lang="ru-RU" sz="1800" dirty="0" err="1" smtClean="0"/>
              <a:t>абс</a:t>
            </a:r>
            <a:r>
              <a:rPr lang="ru-RU" sz="1800" dirty="0" smtClean="0"/>
              <a:t>. </a:t>
            </a:r>
            <a:r>
              <a:rPr lang="ru-RU" sz="1800" dirty="0"/>
              <a:t>координаты судна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Система </a:t>
            </a:r>
            <a:r>
              <a:rPr lang="ru-RU" sz="1800" b="1" dirty="0" err="1">
                <a:solidFill>
                  <a:srgbClr val="0000FF"/>
                </a:solidFill>
              </a:rPr>
              <a:t>Taut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Wire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служит </a:t>
            </a:r>
            <a:r>
              <a:rPr lang="ru-RU" sz="1800" dirty="0"/>
              <a:t>для определения позиции по натяжению троса с грузом на дне моря и отклонению от вертикали.</a:t>
            </a:r>
          </a:p>
          <a:p>
            <a:pPr marL="0" indent="360000" fontAlgn="t">
              <a:spcBef>
                <a:spcPts val="0"/>
              </a:spcBef>
              <a:buNone/>
            </a:pPr>
            <a:r>
              <a:rPr lang="ru-RU" sz="1800" dirty="0"/>
              <a:t>Применяется в </a:t>
            </a:r>
            <a:r>
              <a:rPr lang="en-US" sz="1800" dirty="0"/>
              <a:t>DPS</a:t>
            </a:r>
            <a:r>
              <a:rPr lang="ru-RU" sz="1800" dirty="0"/>
              <a:t> и </a:t>
            </a:r>
            <a:r>
              <a:rPr lang="ru-RU" sz="1800" b="1" dirty="0">
                <a:solidFill>
                  <a:srgbClr val="0000FF"/>
                </a:solidFill>
              </a:rPr>
              <a:t>система </a:t>
            </a:r>
            <a:r>
              <a:rPr lang="ru-RU" sz="1800" b="1" dirty="0" smtClean="0">
                <a:solidFill>
                  <a:srgbClr val="0000FF"/>
                </a:solidFill>
              </a:rPr>
              <a:t>инерциальной навигации</a:t>
            </a:r>
            <a:r>
              <a:rPr lang="ru-RU" sz="1800" u="sng" dirty="0" smtClean="0"/>
              <a:t>,</a:t>
            </a:r>
            <a:r>
              <a:rPr lang="ru-RU" sz="1800" dirty="0"/>
              <a:t> обычно в сочетании с </a:t>
            </a:r>
            <a:r>
              <a:rPr lang="en-US" sz="1800" dirty="0"/>
              <a:t>GNSS</a:t>
            </a:r>
            <a:r>
              <a:rPr lang="ru-RU" sz="1800" dirty="0"/>
              <a:t>  или гидроакустикой системой (USBL, LBL или SBL</a:t>
            </a:r>
            <a:r>
              <a:rPr lang="ru-RU" sz="1800" dirty="0" smtClean="0"/>
              <a:t>).</a:t>
            </a:r>
          </a:p>
          <a:p>
            <a:pPr marL="0" indent="360000" fontAlgn="t">
              <a:spcBef>
                <a:spcPts val="0"/>
              </a:spcBef>
              <a:buNone/>
            </a:pPr>
            <a:endParaRPr lang="ru-RU" sz="1800" dirty="0"/>
          </a:p>
          <a:p>
            <a:pPr marL="0" indent="360000" fontAlgn="t">
              <a:spcBef>
                <a:spcPts val="0"/>
              </a:spcBef>
              <a:buNone/>
            </a:pPr>
            <a:r>
              <a:rPr lang="ru-RU" sz="1800" b="1" i="1" dirty="0"/>
              <a:t> </a:t>
            </a:r>
            <a:endParaRPr lang="ru-RU" sz="1800" b="1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 descr="Картинки по запросу renishaw fan beam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4046" r="10505" b="921"/>
          <a:stretch/>
        </p:blipFill>
        <p:spPr bwMode="auto">
          <a:xfrm>
            <a:off x="1096751" y="3564763"/>
            <a:ext cx="2819751" cy="29071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3" descr="Картинки по запросу cyscan position reference syste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1431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3645024"/>
            <a:ext cx="2520280" cy="1128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Лазерные датчики позиции для </a:t>
            </a:r>
            <a:r>
              <a:rPr lang="en-US" sz="2400" b="1" dirty="0" smtClean="0">
                <a:solidFill>
                  <a:srgbClr val="7030A0"/>
                </a:solidFill>
              </a:rPr>
              <a:t>DPS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06638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fontAlgn="t"/>
            <a:r>
              <a:rPr lang="ru-RU" b="1" dirty="0">
                <a:solidFill>
                  <a:srgbClr val="C00000"/>
                </a:solidFill>
              </a:rPr>
              <a:t>Датчики параметров движения ОУ </a:t>
            </a:r>
            <a:r>
              <a:rPr lang="ru-RU" dirty="0"/>
              <a:t>включают курсоуказатели, лаги (</a:t>
            </a:r>
            <a:r>
              <a:rPr lang="ru-RU" dirty="0" err="1"/>
              <a:t>отн</a:t>
            </a:r>
            <a:r>
              <a:rPr lang="ru-RU" dirty="0"/>
              <a:t>. и абсолютные), датчики углов и скоростей качки, датчики ускорений и др.</a:t>
            </a:r>
          </a:p>
          <a:p>
            <a:pPr indent="360000" fontAlgn="t"/>
            <a:r>
              <a:rPr lang="ru-RU" b="1" dirty="0">
                <a:solidFill>
                  <a:srgbClr val="0000FF"/>
                </a:solidFill>
              </a:rPr>
              <a:t>Курсоуказатели</a:t>
            </a:r>
            <a:r>
              <a:rPr lang="ru-RU" dirty="0"/>
              <a:t>. ДП суда оборудуются 2-мя, а то и 3-мя ГК, или спутниковыми компасами. Реже </a:t>
            </a:r>
            <a:r>
              <a:rPr lang="ru-RU" dirty="0" smtClean="0"/>
              <a:t>исп. лазерные </a:t>
            </a:r>
            <a:r>
              <a:rPr lang="ru-RU" dirty="0"/>
              <a:t>и </a:t>
            </a:r>
            <a:r>
              <a:rPr lang="ru-RU" dirty="0" smtClean="0"/>
              <a:t>волоконно-опт. </a:t>
            </a:r>
            <a:r>
              <a:rPr lang="ru-RU" dirty="0"/>
              <a:t>ГК. </a:t>
            </a:r>
          </a:p>
          <a:p>
            <a:pPr indent="360000" fontAlgn="t"/>
            <a:r>
              <a:rPr lang="ru-RU" b="1" dirty="0">
                <a:solidFill>
                  <a:srgbClr val="0000FF"/>
                </a:solidFill>
              </a:rPr>
              <a:t>Лаги</a:t>
            </a:r>
            <a:r>
              <a:rPr lang="ru-RU" dirty="0"/>
              <a:t>. Для нахождения вектора гориз. </a:t>
            </a:r>
            <a:r>
              <a:rPr lang="en-US" i="1" dirty="0"/>
              <a:t>V</a:t>
            </a:r>
            <a:r>
              <a:rPr lang="ru-RU" dirty="0"/>
              <a:t> </a:t>
            </a:r>
            <a:r>
              <a:rPr lang="ru-RU" dirty="0" smtClean="0"/>
              <a:t>исп. </a:t>
            </a:r>
            <a:r>
              <a:rPr lang="ru-RU" dirty="0"/>
              <a:t>4-х лучевые </a:t>
            </a:r>
            <a:r>
              <a:rPr lang="ru-RU" dirty="0" err="1"/>
              <a:t>абс</a:t>
            </a:r>
            <a:r>
              <a:rPr lang="ru-RU" dirty="0"/>
              <a:t>. лаги.</a:t>
            </a:r>
          </a:p>
          <a:p>
            <a:pPr indent="360000"/>
            <a:r>
              <a:rPr lang="ru-RU" b="1" dirty="0">
                <a:solidFill>
                  <a:srgbClr val="0000FF"/>
                </a:solidFill>
              </a:rPr>
              <a:t>Датчики качки </a:t>
            </a:r>
            <a:r>
              <a:rPr lang="ru-RU" dirty="0"/>
              <a:t>нужны для </a:t>
            </a:r>
            <a:r>
              <a:rPr lang="ru-RU" dirty="0" smtClean="0"/>
              <a:t>уменьш. </a:t>
            </a:r>
            <a:r>
              <a:rPr lang="ru-RU" dirty="0"/>
              <a:t>влияния волнения на точность определения позиции и курса, а также для избегания принятия продольно- и </a:t>
            </a:r>
            <a:r>
              <a:rPr lang="ru-RU" dirty="0" smtClean="0"/>
              <a:t>поперечно-</a:t>
            </a:r>
            <a:r>
              <a:rPr lang="ru-RU" dirty="0" err="1" smtClean="0"/>
              <a:t>гориз</a:t>
            </a:r>
            <a:r>
              <a:rPr lang="ru-RU" dirty="0" smtClean="0"/>
              <a:t>. </a:t>
            </a:r>
            <a:r>
              <a:rPr lang="ru-RU" dirty="0"/>
              <a:t>качки за смещения судна. Значения бортовой, килевой и </a:t>
            </a:r>
            <a:r>
              <a:rPr lang="ru-RU" dirty="0" err="1" smtClean="0"/>
              <a:t>верт</a:t>
            </a:r>
            <a:r>
              <a:rPr lang="ru-RU" dirty="0" smtClean="0"/>
              <a:t>. </a:t>
            </a:r>
            <a:r>
              <a:rPr lang="ru-RU" dirty="0"/>
              <a:t>качки могут </a:t>
            </a:r>
            <a:r>
              <a:rPr lang="ru-RU" dirty="0" smtClean="0"/>
              <a:t>предоставляться спутниковым компасом, </a:t>
            </a:r>
            <a:r>
              <a:rPr lang="en-US" dirty="0" smtClean="0"/>
              <a:t>I</a:t>
            </a:r>
            <a:r>
              <a:rPr lang="ru-RU" dirty="0"/>
              <a:t>MU </a:t>
            </a:r>
            <a:r>
              <a:rPr lang="ru-RU" dirty="0" smtClean="0"/>
              <a:t>(</a:t>
            </a:r>
            <a:r>
              <a:rPr lang="en-US" dirty="0" smtClean="0"/>
              <a:t>Inertial </a:t>
            </a:r>
            <a:r>
              <a:rPr lang="ru-RU" dirty="0"/>
              <a:t>Motion Unit). Служат также для измерений углов бортовой, килевой качки </a:t>
            </a:r>
            <a:r>
              <a:rPr lang="ru-RU" dirty="0" smtClean="0"/>
              <a:t>инклинометры </a:t>
            </a:r>
            <a:r>
              <a:rPr lang="ru-RU" dirty="0"/>
              <a:t>(</a:t>
            </a:r>
            <a:r>
              <a:rPr lang="en-US" b="1" dirty="0"/>
              <a:t>VRU</a:t>
            </a:r>
            <a:r>
              <a:rPr lang="en-US" dirty="0"/>
              <a:t> </a:t>
            </a:r>
            <a:r>
              <a:rPr lang="ru-RU" dirty="0"/>
              <a:t>– </a:t>
            </a:r>
            <a:r>
              <a:rPr lang="en-US" dirty="0"/>
              <a:t>Vertical reference unit</a:t>
            </a:r>
            <a:r>
              <a:rPr lang="ru-RU" dirty="0"/>
              <a:t>)</a:t>
            </a:r>
            <a:r>
              <a:rPr lang="ru-RU" dirty="0" smtClean="0"/>
              <a:t>. </a:t>
            </a:r>
            <a:endParaRPr lang="ru-RU" b="1" i="1" dirty="0"/>
          </a:p>
          <a:p>
            <a:pPr indent="360000" fontAlgn="t"/>
            <a:r>
              <a:rPr lang="ru-RU" b="1" dirty="0" smtClean="0">
                <a:solidFill>
                  <a:srgbClr val="C00000"/>
                </a:solidFill>
              </a:rPr>
              <a:t>К </a:t>
            </a:r>
            <a:r>
              <a:rPr lang="ru-RU" b="1" dirty="0">
                <a:solidFill>
                  <a:srgbClr val="C00000"/>
                </a:solidFill>
              </a:rPr>
              <a:t>датчикам параметров внешних воздействий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относятся </a:t>
            </a:r>
            <a:r>
              <a:rPr lang="ru-RU" dirty="0" smtClean="0"/>
              <a:t>анемометры </a:t>
            </a:r>
            <a:r>
              <a:rPr lang="ru-RU" dirty="0"/>
              <a:t>и </a:t>
            </a:r>
            <a:r>
              <a:rPr lang="ru-RU" dirty="0" err="1" smtClean="0"/>
              <a:t>рл</a:t>
            </a:r>
            <a:r>
              <a:rPr lang="ru-RU" dirty="0" smtClean="0"/>
              <a:t> </a:t>
            </a:r>
            <a:r>
              <a:rPr lang="ru-RU" dirty="0"/>
              <a:t>определители параметров волнения. На судах </a:t>
            </a:r>
            <a:r>
              <a:rPr lang="en-US" dirty="0"/>
              <a:t>DP</a:t>
            </a:r>
            <a:r>
              <a:rPr lang="ru-RU" dirty="0"/>
              <a:t> </a:t>
            </a:r>
            <a:r>
              <a:rPr lang="ru-RU" dirty="0" smtClean="0"/>
              <a:t>применяются </a:t>
            </a:r>
            <a:r>
              <a:rPr lang="ru-RU" b="1" dirty="0">
                <a:solidFill>
                  <a:srgbClr val="0000FF"/>
                </a:solidFill>
              </a:rPr>
              <a:t>анемометры</a:t>
            </a:r>
            <a:r>
              <a:rPr lang="ru-RU" dirty="0"/>
              <a:t>, а параметры </a:t>
            </a:r>
            <a:r>
              <a:rPr lang="ru-RU" dirty="0" smtClean="0"/>
              <a:t>волнения </a:t>
            </a:r>
            <a:r>
              <a:rPr lang="ru-RU" dirty="0"/>
              <a:t>получаются по измерениям качки. </a:t>
            </a:r>
            <a:r>
              <a:rPr lang="ru-RU" dirty="0" smtClean="0"/>
              <a:t>Сила </a:t>
            </a:r>
            <a:r>
              <a:rPr lang="ru-RU" dirty="0"/>
              <a:t>и направление </a:t>
            </a:r>
            <a:r>
              <a:rPr lang="ru-RU" dirty="0" smtClean="0"/>
              <a:t>ветра </a:t>
            </a:r>
            <a:r>
              <a:rPr lang="ru-RU" dirty="0"/>
              <a:t>используются </a:t>
            </a:r>
            <a:r>
              <a:rPr lang="en-US" dirty="0"/>
              <a:t>DPS</a:t>
            </a:r>
            <a:r>
              <a:rPr lang="ru-RU" dirty="0"/>
              <a:t> для просчёта и компенсации влияния ветра на корпус судна. </a:t>
            </a:r>
            <a:endParaRPr lang="ru-RU" dirty="0" smtClean="0"/>
          </a:p>
          <a:p>
            <a:pPr indent="360000" fontAlgn="t"/>
            <a:r>
              <a:rPr lang="ru-RU" dirty="0"/>
              <a:t>Параметры </a:t>
            </a:r>
            <a:r>
              <a:rPr lang="ru-RU" b="1" dirty="0">
                <a:solidFill>
                  <a:srgbClr val="0000FF"/>
                </a:solidFill>
              </a:rPr>
              <a:t>течения и волнения </a:t>
            </a:r>
            <a:r>
              <a:rPr lang="ru-RU" dirty="0"/>
              <a:t>обычно получают расчетным путем, используя мат модели динамики судна (</a:t>
            </a:r>
            <a:r>
              <a:rPr lang="ru-RU" b="1" dirty="0"/>
              <a:t>ММДС</a:t>
            </a:r>
            <a:r>
              <a:rPr lang="ru-RU" dirty="0"/>
              <a:t>), волнового процесса, течения и реальные измерения элементов движения судна.</a:t>
            </a:r>
          </a:p>
          <a:p>
            <a:pPr indent="360000" fontAlgn="t"/>
            <a:r>
              <a:rPr lang="ru-RU" dirty="0" smtClean="0"/>
              <a:t>Также </a:t>
            </a:r>
            <a:r>
              <a:rPr lang="ru-RU" dirty="0"/>
              <a:t>в </a:t>
            </a:r>
            <a:r>
              <a:rPr lang="en-US" dirty="0"/>
              <a:t>DPS</a:t>
            </a:r>
            <a:r>
              <a:rPr lang="ru-RU" dirty="0"/>
              <a:t> </a:t>
            </a:r>
            <a:r>
              <a:rPr lang="ru-RU" dirty="0" smtClean="0"/>
              <a:t>исп. </a:t>
            </a:r>
            <a:r>
              <a:rPr lang="ru-RU" b="1" dirty="0">
                <a:solidFill>
                  <a:srgbClr val="C00000"/>
                </a:solidFill>
              </a:rPr>
              <a:t>датчики осадки</a:t>
            </a:r>
            <a:r>
              <a:rPr lang="ru-RU" dirty="0"/>
              <a:t> и </a:t>
            </a:r>
            <a:r>
              <a:rPr lang="ru-RU" b="1" dirty="0">
                <a:solidFill>
                  <a:srgbClr val="C00000"/>
                </a:solidFill>
              </a:rPr>
              <a:t>датчики следящих систем управления силовыми органами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260648"/>
            <a:ext cx="51125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9999"/>
                </a:solidFill>
              </a:rPr>
              <a:t>Пульт системы</a:t>
            </a:r>
            <a:endParaRPr lang="ru-RU" sz="2400" b="1" dirty="0">
              <a:solidFill>
                <a:srgbClr val="009999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576064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1800" dirty="0" smtClean="0"/>
              <a:t>Пульт содержит органы </a:t>
            </a:r>
            <a:r>
              <a:rPr lang="ru-RU" sz="1800" dirty="0"/>
              <a:t>управления судном и </a:t>
            </a:r>
            <a:r>
              <a:rPr lang="ru-RU" sz="1800" dirty="0" smtClean="0"/>
              <a:t>мониторы, </a:t>
            </a:r>
            <a:r>
              <a:rPr lang="ru-RU" sz="1800" dirty="0"/>
              <a:t>на которых отображается текущая информация о состоянии системы и окружающей среды. С помощью органов управления </a:t>
            </a:r>
            <a:r>
              <a:rPr lang="ru-RU" sz="1800" dirty="0" smtClean="0"/>
              <a:t>оператор </a:t>
            </a:r>
            <a:r>
              <a:rPr lang="ru-RU" sz="1800" dirty="0"/>
              <a:t>переключает систему в </a:t>
            </a:r>
            <a:r>
              <a:rPr lang="ru-RU" sz="1800" dirty="0" smtClean="0"/>
              <a:t>нужный </a:t>
            </a:r>
            <a:r>
              <a:rPr lang="ru-RU" sz="1800" dirty="0"/>
              <a:t>режим и подает команды для выполнения </a:t>
            </a:r>
            <a:r>
              <a:rPr lang="ru-RU" sz="1800" dirty="0" smtClean="0"/>
              <a:t>маневров. </a:t>
            </a:r>
            <a:r>
              <a:rPr lang="ru-RU" sz="1800" dirty="0"/>
              <a:t>Кноб обычно </a:t>
            </a:r>
            <a:r>
              <a:rPr lang="ru-RU" sz="1800" dirty="0" smtClean="0"/>
              <a:t>служит </a:t>
            </a:r>
            <a:r>
              <a:rPr lang="ru-RU" sz="1800" dirty="0"/>
              <a:t>для задания </a:t>
            </a:r>
            <a:r>
              <a:rPr lang="ru-RU" sz="1800" dirty="0" smtClean="0"/>
              <a:t>момента</a:t>
            </a:r>
            <a:r>
              <a:rPr lang="ru-RU" sz="1800" dirty="0"/>
              <a:t>, а джойстик - </a:t>
            </a:r>
            <a:r>
              <a:rPr lang="ru-RU" sz="1800" dirty="0" smtClean="0"/>
              <a:t>вектора упора, </a:t>
            </a:r>
            <a:r>
              <a:rPr lang="ru-RU" sz="1800" dirty="0"/>
              <a:t>или </a:t>
            </a:r>
            <a:r>
              <a:rPr lang="ru-RU" sz="1800" dirty="0" smtClean="0"/>
              <a:t>скорости </a:t>
            </a:r>
            <a:r>
              <a:rPr lang="ru-RU" sz="1800" dirty="0"/>
              <a:t>судна в </a:t>
            </a:r>
            <a:r>
              <a:rPr lang="ru-RU" sz="1800" dirty="0" smtClean="0"/>
              <a:t>гориз. </a:t>
            </a:r>
            <a:r>
              <a:rPr lang="ru-RU" sz="1800" dirty="0"/>
              <a:t>плоскости. </a:t>
            </a: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DP</a:t>
            </a:r>
            <a:r>
              <a:rPr lang="ru-RU" sz="1800" b="1" dirty="0">
                <a:solidFill>
                  <a:srgbClr val="C00000"/>
                </a:solidFill>
              </a:rPr>
              <a:t>/</a:t>
            </a:r>
            <a:r>
              <a:rPr lang="en-US" sz="1800" b="1" dirty="0">
                <a:solidFill>
                  <a:srgbClr val="C00000"/>
                </a:solidFill>
              </a:rPr>
              <a:t>DT</a:t>
            </a:r>
            <a:r>
              <a:rPr lang="ru-RU" sz="1800" b="1" dirty="0">
                <a:solidFill>
                  <a:srgbClr val="C00000"/>
                </a:solidFill>
              </a:rPr>
              <a:t>-системы могут иметь режимы</a:t>
            </a:r>
            <a:r>
              <a:rPr lang="ru-RU" sz="1800" b="1" dirty="0"/>
              <a:t>: 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/>
              <a:t>ручного </a:t>
            </a:r>
            <a:r>
              <a:rPr lang="ru-RU" sz="1800" dirty="0" smtClean="0"/>
              <a:t>дист. упр. </a:t>
            </a:r>
            <a:r>
              <a:rPr lang="ru-RU" sz="1800" dirty="0"/>
              <a:t>движением </a:t>
            </a:r>
            <a:r>
              <a:rPr lang="ru-RU" sz="1800" dirty="0" smtClean="0"/>
              <a:t>3-х </a:t>
            </a:r>
            <a:r>
              <a:rPr lang="ru-RU" sz="1800" dirty="0"/>
              <a:t>или 2-х </a:t>
            </a:r>
            <a:r>
              <a:rPr lang="ru-RU" sz="1800" dirty="0" smtClean="0"/>
              <a:t>осевым джойстиком </a:t>
            </a:r>
            <a:r>
              <a:rPr lang="ru-RU" sz="1800" dirty="0"/>
              <a:t>и </a:t>
            </a:r>
            <a:r>
              <a:rPr lang="ru-RU" sz="1800" dirty="0" smtClean="0"/>
              <a:t>кнобом;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/>
              <a:t>ручного </a:t>
            </a:r>
            <a:r>
              <a:rPr lang="ru-RU" sz="1800" dirty="0" smtClean="0"/>
              <a:t>упр. </a:t>
            </a:r>
            <a:r>
              <a:rPr lang="ru-RU" sz="1800" dirty="0" err="1" smtClean="0"/>
              <a:t>поступ</a:t>
            </a:r>
            <a:r>
              <a:rPr lang="ru-RU" sz="1800" dirty="0" smtClean="0"/>
              <a:t>. </a:t>
            </a:r>
            <a:r>
              <a:rPr lang="ru-RU" sz="1800" dirty="0"/>
              <a:t>движением </a:t>
            </a:r>
            <a:r>
              <a:rPr lang="ru-RU" sz="1800" dirty="0" smtClean="0"/>
              <a:t>джойстиком </a:t>
            </a:r>
            <a:r>
              <a:rPr lang="ru-RU" sz="1800" dirty="0"/>
              <a:t>с авто-стабилизацией </a:t>
            </a:r>
            <a:r>
              <a:rPr lang="en-US" sz="1800" dirty="0"/>
              <a:t>HDG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/>
              <a:t>автоматического </a:t>
            </a:r>
            <a:r>
              <a:rPr lang="en-US" sz="1800" dirty="0"/>
              <a:t>DP</a:t>
            </a:r>
            <a:r>
              <a:rPr lang="en-US" sz="1800" b="1" dirty="0"/>
              <a:t> </a:t>
            </a:r>
            <a:r>
              <a:rPr lang="ru-RU" sz="1800" dirty="0"/>
              <a:t>с ручным управлением </a:t>
            </a:r>
            <a:r>
              <a:rPr lang="en-US" sz="1800" dirty="0"/>
              <a:t>HDG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/>
              <a:t>автоматического </a:t>
            </a:r>
            <a:r>
              <a:rPr lang="en-US" sz="1800" dirty="0"/>
              <a:t>DP</a:t>
            </a:r>
            <a:r>
              <a:rPr lang="ru-RU" sz="1800" dirty="0"/>
              <a:t> и авто-стабилизации </a:t>
            </a:r>
            <a:r>
              <a:rPr lang="en-US" sz="1800" dirty="0"/>
              <a:t>HDG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 smtClean="0"/>
              <a:t>авто </a:t>
            </a:r>
            <a:r>
              <a:rPr lang="en-US" sz="1800" dirty="0"/>
              <a:t>DP</a:t>
            </a:r>
            <a:r>
              <a:rPr lang="ru-RU" sz="1800" dirty="0"/>
              <a:t> с авто-оптимизацией </a:t>
            </a:r>
            <a:r>
              <a:rPr lang="en-US" sz="1800" dirty="0"/>
              <a:t>HDG</a:t>
            </a:r>
            <a:r>
              <a:rPr lang="ru-RU" sz="1800" dirty="0" smtClean="0"/>
              <a:t> </a:t>
            </a:r>
            <a:r>
              <a:rPr lang="ru-RU" sz="1800" dirty="0"/>
              <a:t>по критерию </a:t>
            </a:r>
            <a:r>
              <a:rPr lang="ru-RU" sz="1800" dirty="0" smtClean="0"/>
              <a:t>мин. расхода </a:t>
            </a:r>
            <a:r>
              <a:rPr lang="ru-RU" sz="1800" dirty="0"/>
              <a:t>энергоресурсов:</a:t>
            </a:r>
          </a:p>
          <a:p>
            <a:pPr marL="0" lvl="0">
              <a:spcBef>
                <a:spcPts val="0"/>
              </a:spcBef>
            </a:pPr>
            <a:r>
              <a:rPr lang="ru-RU" sz="1800" dirty="0"/>
              <a:t>автоматической </a:t>
            </a:r>
            <a:r>
              <a:rPr lang="en-US" sz="1800" dirty="0"/>
              <a:t>DT</a:t>
            </a:r>
            <a:r>
              <a:rPr lang="ru-RU" sz="1800" dirty="0"/>
              <a:t> с ручным управлением </a:t>
            </a:r>
            <a:r>
              <a:rPr lang="en-US" sz="1800" dirty="0"/>
              <a:t>SOG</a:t>
            </a:r>
            <a:r>
              <a:rPr lang="ru-RU" sz="1800" dirty="0"/>
              <a:t> и </a:t>
            </a:r>
            <a:r>
              <a:rPr lang="en-US" sz="1800" dirty="0"/>
              <a:t>HDG</a:t>
            </a:r>
            <a:r>
              <a:rPr lang="ru-RU" sz="1800" dirty="0"/>
              <a:t>;</a:t>
            </a:r>
          </a:p>
          <a:p>
            <a:pPr marL="0" lvl="0">
              <a:spcBef>
                <a:spcPts val="0"/>
              </a:spcBef>
            </a:pPr>
            <a:r>
              <a:rPr lang="ru-RU" sz="1800" dirty="0"/>
              <a:t>автоматической </a:t>
            </a:r>
            <a:r>
              <a:rPr lang="en-US" sz="1800" dirty="0"/>
              <a:t>DT</a:t>
            </a:r>
            <a:r>
              <a:rPr lang="ru-RU" sz="1800" dirty="0"/>
              <a:t> с авто-стабилизацией </a:t>
            </a:r>
            <a:r>
              <a:rPr lang="en-US" sz="1800" dirty="0"/>
              <a:t>SOG</a:t>
            </a:r>
            <a:r>
              <a:rPr lang="ru-RU" sz="1800" dirty="0"/>
              <a:t> и с ручным управлением </a:t>
            </a:r>
            <a:r>
              <a:rPr lang="en-US" sz="1800" dirty="0"/>
              <a:t>HDG</a:t>
            </a:r>
            <a:r>
              <a:rPr lang="ru-RU" sz="1800" dirty="0"/>
              <a:t>;</a:t>
            </a:r>
          </a:p>
          <a:p>
            <a:pPr marL="0" lvl="0">
              <a:spcBef>
                <a:spcPts val="0"/>
              </a:spcBef>
            </a:pPr>
            <a:r>
              <a:rPr lang="ru-RU" sz="1800" dirty="0" smtClean="0"/>
              <a:t>авто </a:t>
            </a:r>
            <a:r>
              <a:rPr lang="en-US" sz="1800" dirty="0"/>
              <a:t>DT</a:t>
            </a:r>
            <a:r>
              <a:rPr lang="ru-RU" sz="1800" dirty="0"/>
              <a:t> с ручным управлением </a:t>
            </a:r>
            <a:r>
              <a:rPr lang="en-US" sz="1800" dirty="0"/>
              <a:t>SOG</a:t>
            </a:r>
            <a:r>
              <a:rPr lang="ru-RU" sz="1800" dirty="0"/>
              <a:t> и с авто-стабилизацией </a:t>
            </a:r>
            <a:r>
              <a:rPr lang="en-US" sz="1800" dirty="0" smtClean="0"/>
              <a:t>HDG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lvl="0">
              <a:spcBef>
                <a:spcPts val="0"/>
              </a:spcBef>
            </a:pPr>
            <a:r>
              <a:rPr lang="ru-RU" sz="1800" dirty="0" smtClean="0"/>
              <a:t>авто </a:t>
            </a:r>
            <a:r>
              <a:rPr lang="en-US" sz="1800" dirty="0"/>
              <a:t>DT</a:t>
            </a:r>
            <a:r>
              <a:rPr lang="ru-RU" sz="1800" dirty="0"/>
              <a:t> с авто-стабилизацией </a:t>
            </a:r>
            <a:r>
              <a:rPr lang="en-US" sz="1800" dirty="0"/>
              <a:t>SOG</a:t>
            </a:r>
            <a:r>
              <a:rPr lang="ru-RU" sz="1800" dirty="0"/>
              <a:t> и с авто-стабилизацией </a:t>
            </a:r>
            <a:r>
              <a:rPr lang="en-US" sz="1800" dirty="0"/>
              <a:t>HDG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en-US" sz="1800" dirty="0" smtClean="0"/>
              <a:t>HDG</a:t>
            </a:r>
            <a:r>
              <a:rPr lang="ru-RU" sz="1800" dirty="0" smtClean="0"/>
              <a:t> </a:t>
            </a:r>
            <a:r>
              <a:rPr lang="ru-RU" sz="1800" dirty="0"/>
              <a:t>может изменяться с заданием разных центров вращения. Центр вращения может находиться как в </a:t>
            </a:r>
            <a:r>
              <a:rPr lang="ru-RU" sz="1800" b="1" i="1" dirty="0">
                <a:solidFill>
                  <a:srgbClr val="0000FF"/>
                </a:solidFill>
              </a:rPr>
              <a:t>центре</a:t>
            </a:r>
            <a:r>
              <a:rPr lang="ru-RU" sz="1800" dirty="0"/>
              <a:t> судна, на </a:t>
            </a:r>
            <a:r>
              <a:rPr lang="ru-RU" sz="1800" b="1" i="1" dirty="0">
                <a:solidFill>
                  <a:srgbClr val="0000FF"/>
                </a:solidFill>
              </a:rPr>
              <a:t>носу</a:t>
            </a:r>
            <a:r>
              <a:rPr lang="ru-RU" sz="1800" dirty="0"/>
              <a:t> или </a:t>
            </a:r>
            <a:r>
              <a:rPr lang="ru-RU" sz="1800" b="1" i="1" dirty="0">
                <a:solidFill>
                  <a:srgbClr val="0000FF"/>
                </a:solidFill>
              </a:rPr>
              <a:t>корме</a:t>
            </a:r>
            <a:r>
              <a:rPr lang="ru-RU" sz="1800" dirty="0"/>
              <a:t>, так и </a:t>
            </a:r>
            <a:r>
              <a:rPr lang="ru-RU" sz="1800" b="1" i="1" dirty="0">
                <a:solidFill>
                  <a:srgbClr val="0000FF"/>
                </a:solidFill>
              </a:rPr>
              <a:t>в любой другой точке</a:t>
            </a:r>
            <a:r>
              <a:rPr lang="ru-RU" sz="1800" dirty="0"/>
              <a:t>, заданной оператором вручную.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9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7181617" cy="5404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>
                <a:solidFill>
                  <a:srgbClr val="C00000"/>
                </a:solidFill>
              </a:rPr>
              <a:t>Дисплей</a:t>
            </a:r>
            <a:r>
              <a:rPr lang="ru-RU" dirty="0"/>
              <a:t>. Для ввода данных (координат позиции, курса, параметров маршрута и т.д.) используется сенсорный дисплей.</a:t>
            </a:r>
          </a:p>
        </p:txBody>
      </p:sp>
    </p:spTree>
    <p:extLst>
      <p:ext uri="{BB962C8B-B14F-4D97-AF65-F5344CB8AC3E}">
        <p14:creationId xmlns:p14="http://schemas.microsoft.com/office/powerpoint/2010/main" val="40936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</a:rPr>
              <a:t>3</a:t>
            </a:r>
            <a:r>
              <a:rPr lang="ru-RU" sz="3200" b="1" dirty="0" smtClean="0">
                <a:solidFill>
                  <a:srgbClr val="FF00FF"/>
                </a:solidFill>
              </a:rPr>
              <a:t>. </a:t>
            </a:r>
            <a:r>
              <a:rPr lang="ru-RU" sz="3200" b="1" dirty="0" smtClean="0">
                <a:solidFill>
                  <a:srgbClr val="FF00FF"/>
                </a:solidFill>
              </a:rPr>
              <a:t>Программное обеспечение </a:t>
            </a:r>
            <a:r>
              <a:rPr lang="en-US" sz="3200" b="1" dirty="0">
                <a:solidFill>
                  <a:srgbClr val="FF00FF"/>
                </a:solidFill>
              </a:rPr>
              <a:t>DPS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Программное обеспечение (ПО</a:t>
            </a:r>
            <a:r>
              <a:rPr lang="ru-RU" sz="1800" b="1" dirty="0" smtClean="0">
                <a:solidFill>
                  <a:srgbClr val="C00000"/>
                </a:solidFill>
              </a:rPr>
              <a:t>):</a:t>
            </a:r>
            <a:endParaRPr lang="ru-RU" sz="1800" dirty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800" dirty="0"/>
              <a:t>Системные программы (операционные системы и программы обслуживания, к которым относятся</a:t>
            </a:r>
            <a:r>
              <a:rPr lang="ru-RU" sz="1800" i="1" dirty="0"/>
              <a:t> </a:t>
            </a:r>
            <a:r>
              <a:rPr lang="ru-RU" sz="1800" dirty="0" smtClean="0"/>
              <a:t>программы: </a:t>
            </a:r>
            <a:r>
              <a:rPr lang="ru-RU" sz="1800" dirty="0"/>
              <a:t>для приема и выдачи данных; тестовые, </a:t>
            </a:r>
            <a:r>
              <a:rPr lang="ru-RU" sz="1800" dirty="0" smtClean="0"/>
              <a:t>диагн., антивирусные; </a:t>
            </a:r>
            <a:r>
              <a:rPr lang="ru-RU" sz="1800" dirty="0"/>
              <a:t>системные оболочки и другие вспом. средства.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Прикладные программы (программы решения задач системы; подготовки документов; управления базами данных).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Программы области взаимодействия (предоставляют услуги для связи и работы с другими системами).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Прикладное ПО</a:t>
            </a:r>
            <a:r>
              <a:rPr lang="ru-RU" sz="1800" b="1" dirty="0"/>
              <a:t> </a:t>
            </a:r>
            <a:r>
              <a:rPr lang="ru-RU" sz="1800" dirty="0"/>
              <a:t>системы включает </a:t>
            </a:r>
            <a:r>
              <a:rPr lang="ru-RU" sz="1800" dirty="0" smtClean="0"/>
              <a:t>программы </a:t>
            </a:r>
            <a:r>
              <a:rPr lang="ru-RU" sz="1800" dirty="0"/>
              <a:t>для управления </a:t>
            </a:r>
            <a:r>
              <a:rPr lang="ru-RU" sz="1800" dirty="0" smtClean="0"/>
              <a:t>судном и для </a:t>
            </a:r>
            <a:r>
              <a:rPr lang="ru-RU" sz="1800" dirty="0"/>
              <a:t>обеспечения целостности системы. </a:t>
            </a:r>
            <a:r>
              <a:rPr lang="ru-RU" sz="1800" dirty="0" smtClean="0"/>
              <a:t>Основные расчетные задачи: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ru-RU" sz="1800" dirty="0"/>
              <a:t>Оценка состояния ОУ по информации датчиков;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Прогнозирование управляемого движения ОУ в условиях возмущений;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Расчет соответствующих выбранному режиму и положению управляющих органов на пульте сигналов управления </a:t>
            </a:r>
            <a:r>
              <a:rPr lang="ru-RU" sz="1800" dirty="0" smtClean="0"/>
              <a:t>ДПК.</a:t>
            </a:r>
          </a:p>
          <a:p>
            <a:pPr marL="0" lvl="0" indent="360000">
              <a:spcBef>
                <a:spcPts val="0"/>
              </a:spcBef>
              <a:buNone/>
            </a:pPr>
            <a:endParaRPr lang="ru-RU" sz="1800" dirty="0" smtClean="0"/>
          </a:p>
          <a:p>
            <a:pPr marL="0" lvl="0" indent="360000"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</a:rPr>
              <a:t>Алгоритмы решения задач зависят от вида ДПК, состава датчиков информации, режима работы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Упрощенная схема работы системы в режиме «</a:t>
            </a:r>
            <a:r>
              <a:rPr lang="en-US" sz="2400" b="1" dirty="0">
                <a:solidFill>
                  <a:srgbClr val="7030A0"/>
                </a:solidFill>
              </a:rPr>
              <a:t>Auto DP</a:t>
            </a:r>
            <a:r>
              <a:rPr lang="ru-RU" sz="2400" b="1" dirty="0">
                <a:solidFill>
                  <a:srgbClr val="7030A0"/>
                </a:solidFill>
              </a:rPr>
              <a:t>»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48" y="836712"/>
            <a:ext cx="4834700" cy="52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5793507"/>
          </a:xfrm>
        </p:spPr>
        <p:txBody>
          <a:bodyPr>
            <a:no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Выработка упр. воздействий выполняется циклически через малый интервал времени по командам таймера.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В блоке оценки состояния ОУ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проверяются сигналы </a:t>
            </a:r>
            <a:r>
              <a:rPr lang="ru-RU" sz="1800" dirty="0" smtClean="0"/>
              <a:t>ДИ, </a:t>
            </a:r>
            <a:r>
              <a:rPr lang="ru-RU" sz="1800" dirty="0"/>
              <a:t>фильтруются их погрешности, определяются параметры положения и </a:t>
            </a:r>
            <a:r>
              <a:rPr lang="en-US" sz="1800" dirty="0" smtClean="0"/>
              <a:t>V</a:t>
            </a:r>
            <a:r>
              <a:rPr lang="ru-RU" sz="1800" dirty="0" smtClean="0"/>
              <a:t> </a:t>
            </a:r>
            <a:r>
              <a:rPr lang="ru-RU" sz="1800" dirty="0"/>
              <a:t>судна, вырабатываются </a:t>
            </a:r>
            <a:r>
              <a:rPr lang="ru-RU" sz="1800" dirty="0" smtClean="0"/>
              <a:t>предупр. </a:t>
            </a:r>
            <a:r>
              <a:rPr lang="ru-RU" sz="1800" dirty="0"/>
              <a:t>сигналы, если датчик выходит из строя. Также отфильтровываются волновые движения судна в гориз. плоскости, чтобы ДПК на них не реагировал. </a:t>
            </a:r>
            <a:r>
              <a:rPr lang="ru-RU" sz="1800" dirty="0" smtClean="0"/>
              <a:t>Расширением </a:t>
            </a:r>
            <a:r>
              <a:rPr lang="ru-RU" sz="1800" dirty="0"/>
              <a:t>вектора состояния ОУ берутся </a:t>
            </a:r>
            <a:r>
              <a:rPr lang="ru-RU" sz="1800" b="1" i="1" dirty="0"/>
              <a:t>составляющие вектора скорости </a:t>
            </a:r>
            <a:r>
              <a:rPr lang="ru-RU" sz="1800" b="1" i="1" dirty="0" smtClean="0"/>
              <a:t>течения</a:t>
            </a:r>
            <a:r>
              <a:rPr lang="en-US" sz="1800" b="1" i="1" dirty="0" smtClean="0"/>
              <a:t> </a:t>
            </a:r>
            <a:r>
              <a:rPr lang="ru-RU" sz="1800" dirty="0" smtClean="0"/>
              <a:t>и </a:t>
            </a:r>
            <a:r>
              <a:rPr lang="ru-RU" sz="1800" b="1" i="1" dirty="0" err="1" smtClean="0"/>
              <a:t>гориз</a:t>
            </a:r>
            <a:r>
              <a:rPr lang="ru-RU" sz="1800" b="1" i="1" dirty="0" smtClean="0"/>
              <a:t>. качки</a:t>
            </a:r>
            <a:r>
              <a:rPr lang="ru-RU" sz="1800" dirty="0" smtClean="0"/>
              <a:t>, </a:t>
            </a:r>
            <a:r>
              <a:rPr lang="ru-RU" sz="1800" dirty="0"/>
              <a:t>которые также вычисляются в этом блоке.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В блоке прогноза состояния ОУ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с учетом текущего состояния ОУ, ветра, течения, параметров работы органов СС находится прогноз вектора состояния на момент начала следующего цикла обработки.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Регулятор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по данным о ЦП, прогнозу состояния ОУ рассчитывает параметры </a:t>
            </a:r>
            <a:r>
              <a:rPr lang="en-US" sz="1800" i="1" dirty="0"/>
              <a:t>P</a:t>
            </a:r>
            <a:r>
              <a:rPr lang="en-US" sz="1800" i="1" baseline="-25000" dirty="0"/>
              <a:t>X</a:t>
            </a:r>
            <a:r>
              <a:rPr lang="ru-RU" sz="1800" dirty="0"/>
              <a:t>,  </a:t>
            </a:r>
            <a:r>
              <a:rPr lang="en-US" sz="1800" i="1" dirty="0"/>
              <a:t>P</a:t>
            </a:r>
            <a:r>
              <a:rPr lang="en-US" sz="1800" i="1" baseline="-25000" dirty="0"/>
              <a:t>Y</a:t>
            </a:r>
            <a:r>
              <a:rPr lang="ru-RU" sz="1800" dirty="0"/>
              <a:t>, </a:t>
            </a:r>
            <a:r>
              <a:rPr lang="en-US" sz="1800" i="1" dirty="0"/>
              <a:t>M</a:t>
            </a:r>
            <a:r>
              <a:rPr lang="en-US" sz="1800" i="1" baseline="-25000" dirty="0"/>
              <a:t>Z</a:t>
            </a:r>
            <a:r>
              <a:rPr lang="ru-RU" sz="1800" dirty="0"/>
              <a:t>  необходимого управляющего </a:t>
            </a:r>
            <a:r>
              <a:rPr lang="ru-RU" sz="1800" dirty="0" smtClean="0"/>
              <a:t>воздействия </a:t>
            </a:r>
            <a:r>
              <a:rPr lang="ru-RU" sz="1800" dirty="0"/>
              <a:t>для удержания судна в заданной позиции (или для перехода в намеченное место).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В распределителе упоров</a:t>
            </a:r>
            <a:r>
              <a:rPr lang="ru-RU" sz="1800" dirty="0"/>
              <a:t> </a:t>
            </a:r>
            <a:r>
              <a:rPr lang="ru-RU" sz="1800" dirty="0" smtClean="0"/>
              <a:t>выбираются </a:t>
            </a:r>
            <a:r>
              <a:rPr lang="ru-RU" sz="1800" dirty="0"/>
              <a:t>СС и режимы их работы, обеспечивающие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X</a:t>
            </a:r>
            <a:r>
              <a:rPr lang="ru-RU" sz="1800" dirty="0"/>
              <a:t>,  </a:t>
            </a:r>
            <a:r>
              <a:rPr lang="en-US" sz="1800" i="1" dirty="0"/>
              <a:t>P</a:t>
            </a:r>
            <a:r>
              <a:rPr lang="en-US" sz="1800" i="1" baseline="-25000" dirty="0"/>
              <a:t>Y</a:t>
            </a:r>
            <a:r>
              <a:rPr lang="ru-RU" sz="1800" dirty="0"/>
              <a:t>, </a:t>
            </a:r>
            <a:r>
              <a:rPr lang="en-US" sz="1800" i="1" dirty="0"/>
              <a:t>M</a:t>
            </a:r>
            <a:r>
              <a:rPr lang="en-US" sz="1800" i="1" baseline="-25000" dirty="0"/>
              <a:t>Z</a:t>
            </a:r>
            <a:r>
              <a:rPr lang="ru-RU" sz="1800" dirty="0"/>
              <a:t>, и отправляются задания для каждого СС.</a:t>
            </a:r>
            <a:endParaRPr lang="ru-RU" sz="1800" b="1" dirty="0" smtClean="0">
              <a:solidFill>
                <a:srgbClr val="B800B8"/>
              </a:solidFill>
            </a:endParaRP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B800B8"/>
                </a:solidFill>
              </a:rPr>
              <a:t>Программы </a:t>
            </a:r>
            <a:r>
              <a:rPr lang="ru-RU" sz="1800" b="1" dirty="0">
                <a:solidFill>
                  <a:srgbClr val="B800B8"/>
                </a:solidFill>
              </a:rPr>
              <a:t>контроля целостности системы </a:t>
            </a:r>
            <a:r>
              <a:rPr lang="ru-RU" sz="1800" dirty="0"/>
              <a:t>служат для обнаружения неполадок в ее работе, </a:t>
            </a:r>
            <a:r>
              <a:rPr lang="ru-RU" sz="1800" dirty="0" smtClean="0"/>
              <a:t>их диагностики, управления </a:t>
            </a:r>
            <a:r>
              <a:rPr lang="ru-RU" sz="1800" dirty="0"/>
              <a:t>сигнализацией.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36698"/>
            <a:ext cx="6995120" cy="4184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Б</a:t>
            </a:r>
            <a:r>
              <a:rPr lang="ru-RU" sz="2000" b="1" dirty="0" smtClean="0">
                <a:solidFill>
                  <a:srgbClr val="7030A0"/>
                </a:solidFill>
              </a:rPr>
              <a:t>лок-схема ММД судна, управляемого рулем и винтом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348880"/>
            <a:ext cx="7547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>
                <a:solidFill>
                  <a:srgbClr val="C00000"/>
                </a:solidFill>
              </a:rPr>
              <a:t>ММДС</a:t>
            </a:r>
            <a:r>
              <a:rPr lang="ru-RU" dirty="0"/>
              <a:t> лежит в основе алгоритмов управления с упреждающим </a:t>
            </a:r>
            <a:r>
              <a:rPr lang="ru-RU" dirty="0" smtClean="0"/>
              <a:t>воздействием. </a:t>
            </a:r>
            <a:r>
              <a:rPr lang="ru-RU" dirty="0"/>
              <a:t>Это позволяет быстрее и качественнее компенсировать возмущения, чем при управлении по отклонению. При решении </a:t>
            </a:r>
            <a:r>
              <a:rPr lang="en-US" dirty="0"/>
              <a:t>DP</a:t>
            </a:r>
            <a:r>
              <a:rPr lang="ru-RU" dirty="0"/>
              <a:t> задач обычно применяется ММДС, основанная на модели по стандарту </a:t>
            </a:r>
            <a:r>
              <a:rPr lang="ru-RU" b="1" dirty="0"/>
              <a:t>IEC 62065</a:t>
            </a:r>
            <a:r>
              <a:rPr lang="ru-RU" dirty="0"/>
              <a:t>. </a:t>
            </a:r>
            <a:r>
              <a:rPr lang="ru-RU" dirty="0" smtClean="0"/>
              <a:t>Все </a:t>
            </a:r>
            <a:r>
              <a:rPr lang="ru-RU" dirty="0" err="1" smtClean="0"/>
              <a:t>кф</a:t>
            </a:r>
            <a:r>
              <a:rPr lang="ru-RU" dirty="0" smtClean="0"/>
              <a:t>-ты </a:t>
            </a:r>
            <a:r>
              <a:rPr lang="ru-RU" dirty="0"/>
              <a:t>таких ММДС </a:t>
            </a:r>
            <a:r>
              <a:rPr lang="ru-RU" dirty="0" smtClean="0"/>
              <a:t>можно </a:t>
            </a:r>
            <a:r>
              <a:rPr lang="ru-RU" dirty="0"/>
              <a:t>получить на практике или из графиков ходовых испытаний, </a:t>
            </a:r>
            <a:r>
              <a:rPr lang="ru-RU" dirty="0" smtClean="0"/>
              <a:t>без </a:t>
            </a:r>
            <a:r>
              <a:rPr lang="ru-RU" dirty="0"/>
              <a:t>расчетов гидродинамики судна. </a:t>
            </a:r>
          </a:p>
        </p:txBody>
      </p:sp>
    </p:spTree>
    <p:extLst>
      <p:ext uri="{BB962C8B-B14F-4D97-AF65-F5344CB8AC3E}">
        <p14:creationId xmlns:p14="http://schemas.microsoft.com/office/powerpoint/2010/main" val="2460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</a:rPr>
              <a:t>4</a:t>
            </a:r>
            <a:r>
              <a:rPr lang="ru-RU" sz="3200" b="1" dirty="0" smtClean="0">
                <a:solidFill>
                  <a:srgbClr val="FF00FF"/>
                </a:solidFill>
              </a:rPr>
              <a:t>. </a:t>
            </a:r>
            <a:r>
              <a:rPr lang="en-US" sz="3200" b="1" dirty="0">
                <a:solidFill>
                  <a:srgbClr val="FF00FF"/>
                </a:solidFill>
              </a:rPr>
              <a:t>DPS</a:t>
            </a:r>
            <a:r>
              <a:rPr lang="ru-RU" sz="3200" b="1" dirty="0">
                <a:solidFill>
                  <a:srgbClr val="FF00FF"/>
                </a:solidFill>
              </a:rPr>
              <a:t> «</a:t>
            </a:r>
            <a:r>
              <a:rPr lang="en-US" sz="3200" b="1" dirty="0">
                <a:solidFill>
                  <a:srgbClr val="FF00FF"/>
                </a:solidFill>
              </a:rPr>
              <a:t>NavDP4000</a:t>
            </a:r>
            <a:r>
              <a:rPr lang="ru-RU" sz="3200" b="1" dirty="0">
                <a:solidFill>
                  <a:srgbClr val="FF00FF"/>
                </a:solidFill>
              </a:rPr>
              <a:t>» (</a:t>
            </a:r>
            <a:r>
              <a:rPr lang="en-US" sz="3200" b="1" dirty="0">
                <a:solidFill>
                  <a:srgbClr val="FF00FF"/>
                </a:solidFill>
              </a:rPr>
              <a:t>Navis</a:t>
            </a:r>
            <a:r>
              <a:rPr lang="ru-RU" sz="3200" b="1" dirty="0" smtClean="0">
                <a:solidFill>
                  <a:srgbClr val="FF00FF"/>
                </a:solidFill>
              </a:rPr>
              <a:t>)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3754760" cy="4525963"/>
          </a:xfrm>
        </p:spPr>
        <p:txBody>
          <a:bodyPr>
            <a:normAutofit fontScale="92500" lnSpcReduction="10000"/>
          </a:bodyPr>
          <a:lstStyle/>
          <a:p>
            <a:pPr marL="0" indent="360000">
              <a:buNone/>
            </a:pPr>
            <a:r>
              <a:rPr lang="ru-RU" sz="1800" b="1" dirty="0">
                <a:solidFill>
                  <a:srgbClr val="FF00FF"/>
                </a:solidFill>
              </a:rPr>
              <a:t>Состав системы:</a:t>
            </a:r>
            <a:endParaRPr lang="ru-RU" sz="1800" dirty="0">
              <a:solidFill>
                <a:srgbClr val="FF00FF"/>
              </a:solidFill>
            </a:endParaRPr>
          </a:p>
          <a:p>
            <a:pPr lvl="0"/>
            <a:r>
              <a:rPr lang="ru-RU" sz="1800" b="1" i="1" dirty="0">
                <a:solidFill>
                  <a:srgbClr val="0000FF"/>
                </a:solidFill>
              </a:rPr>
              <a:t>Независимая </a:t>
            </a:r>
            <a:r>
              <a:rPr lang="ru-RU" sz="1800" b="1" i="1" dirty="0" err="1">
                <a:solidFill>
                  <a:srgbClr val="0000FF"/>
                </a:solidFill>
              </a:rPr>
              <a:t>джойстиковая</a:t>
            </a:r>
            <a:r>
              <a:rPr lang="ru-RU" sz="1800" b="1" i="1" dirty="0">
                <a:solidFill>
                  <a:srgbClr val="0000FF"/>
                </a:solidFill>
              </a:rPr>
              <a:t> система </a:t>
            </a:r>
            <a:r>
              <a:rPr lang="ru-RU" sz="1800" dirty="0"/>
              <a:t>со станцией управления, включающей управляющую панель, управляющий компьютер, монитор, интерфейсный блок, блок управления, источник бесперебойного питания;</a:t>
            </a:r>
          </a:p>
          <a:p>
            <a:pPr lvl="0"/>
            <a:r>
              <a:rPr lang="ru-RU" sz="1800" b="1" i="1" dirty="0">
                <a:solidFill>
                  <a:srgbClr val="0000FF"/>
                </a:solidFill>
              </a:rPr>
              <a:t>Система динамического позиционирования </a:t>
            </a:r>
            <a:r>
              <a:rPr lang="ru-RU" sz="1800" dirty="0"/>
              <a:t>со станцией управления, содержащей управляющую панель, управляющий компьютер, монитор, динамик, принтер сообщений АПС, интерфейсный блок, блок управления, источник бесперебойного питания.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82542" cy="405539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1</a:t>
            </a:r>
            <a:r>
              <a:rPr lang="ru-RU" sz="2800" b="1" dirty="0" smtClean="0">
                <a:solidFill>
                  <a:srgbClr val="FF00FF"/>
                </a:solidFill>
              </a:rPr>
              <a:t>. </a:t>
            </a:r>
            <a:r>
              <a:rPr lang="ru-RU" sz="2800" b="1" dirty="0">
                <a:solidFill>
                  <a:srgbClr val="FF00FF"/>
                </a:solidFill>
              </a:rPr>
              <a:t>Системы ДП, общие сведения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5505475"/>
          </a:xfrm>
        </p:spPr>
        <p:txBody>
          <a:bodyPr>
            <a:normAutofit/>
          </a:bodyPr>
          <a:lstStyle/>
          <a:p>
            <a:pPr marL="0" indent="360000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Система динамического позиционирования</a:t>
            </a:r>
            <a:r>
              <a:rPr lang="ru-RU" sz="1800" dirty="0"/>
              <a:t> </a:t>
            </a:r>
            <a:r>
              <a:rPr lang="ru-RU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0000FF"/>
                </a:solidFill>
              </a:rPr>
              <a:t>D</a:t>
            </a:r>
            <a:r>
              <a:rPr lang="ru-RU" sz="1800" b="1" dirty="0" err="1">
                <a:solidFill>
                  <a:srgbClr val="0000FF"/>
                </a:solidFill>
              </a:rPr>
              <a:t>ynamic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positioning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system</a:t>
            </a:r>
            <a:r>
              <a:rPr lang="ru-RU" sz="1800" b="1" dirty="0">
                <a:solidFill>
                  <a:srgbClr val="0000FF"/>
                </a:solidFill>
              </a:rPr>
              <a:t> - </a:t>
            </a:r>
            <a:r>
              <a:rPr lang="en-US" sz="1800" b="1" dirty="0">
                <a:solidFill>
                  <a:srgbClr val="0000FF"/>
                </a:solidFill>
              </a:rPr>
              <a:t>DPS</a:t>
            </a:r>
            <a:r>
              <a:rPr lang="ru-RU" sz="1800" b="1" dirty="0">
                <a:solidFill>
                  <a:srgbClr val="0000FF"/>
                </a:solidFill>
              </a:rPr>
              <a:t>)</a:t>
            </a:r>
            <a:r>
              <a:rPr lang="ru-RU" sz="1800" b="1" dirty="0"/>
              <a:t> - </a:t>
            </a:r>
            <a:r>
              <a:rPr lang="ru-RU" sz="1800" dirty="0"/>
              <a:t>это интегрированная система управления судном, предназначенная для автоматического, без применения якорей или швартовных концов, удержания позиции и курса судна с высокой точностью с помощью судовых движителей и средств активного управления.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en-US" sz="1800" dirty="0"/>
              <a:t>DPS</a:t>
            </a:r>
            <a:r>
              <a:rPr lang="ru-RU" sz="1800" dirty="0"/>
              <a:t> управляет </a:t>
            </a:r>
            <a:r>
              <a:rPr lang="ru-RU" sz="1800" b="1" i="1" dirty="0"/>
              <a:t>поступательным</a:t>
            </a:r>
            <a:r>
              <a:rPr lang="ru-RU" sz="1800" dirty="0"/>
              <a:t> (продольным и поперечным </a:t>
            </a:r>
            <a:r>
              <a:rPr lang="ru-RU" sz="1800" dirty="0" err="1" smtClean="0"/>
              <a:t>отн</a:t>
            </a:r>
            <a:r>
              <a:rPr lang="ru-RU" sz="1800" dirty="0" smtClean="0"/>
              <a:t>. </a:t>
            </a:r>
            <a:r>
              <a:rPr lang="ru-RU" sz="1800" dirty="0"/>
              <a:t>судна) и </a:t>
            </a:r>
            <a:r>
              <a:rPr lang="ru-RU" sz="1800" b="1" i="1" dirty="0"/>
              <a:t>вращательным</a:t>
            </a:r>
            <a:r>
              <a:rPr lang="ru-RU" sz="1800" dirty="0"/>
              <a:t> движениями судна в </a:t>
            </a:r>
            <a:r>
              <a:rPr lang="ru-RU" sz="1800" dirty="0" smtClean="0"/>
              <a:t>гориз. </a:t>
            </a:r>
            <a:r>
              <a:rPr lang="ru-RU" sz="1800" dirty="0"/>
              <a:t>плоскости. </a:t>
            </a:r>
            <a:r>
              <a:rPr lang="en-US" sz="1800" dirty="0"/>
              <a:t>DP</a:t>
            </a:r>
            <a:r>
              <a:rPr lang="ru-RU" sz="1800" dirty="0"/>
              <a:t> может быть </a:t>
            </a:r>
            <a:r>
              <a:rPr lang="ru-RU" sz="1800" b="1" i="1" dirty="0">
                <a:solidFill>
                  <a:srgbClr val="0000FF"/>
                </a:solidFill>
              </a:rPr>
              <a:t>абсолютным </a:t>
            </a:r>
            <a:r>
              <a:rPr lang="ru-RU" sz="1800" dirty="0" smtClean="0"/>
              <a:t>(ЦП </a:t>
            </a:r>
            <a:r>
              <a:rPr lang="ru-RU" sz="1800" dirty="0"/>
              <a:t>на земной поверхности) или </a:t>
            </a:r>
            <a:r>
              <a:rPr lang="ru-RU" sz="1800" b="1" i="1" dirty="0" err="1" smtClean="0">
                <a:solidFill>
                  <a:srgbClr val="0000FF"/>
                </a:solidFill>
              </a:rPr>
              <a:t>отн</a:t>
            </a:r>
            <a:r>
              <a:rPr lang="ru-RU" sz="1800" b="1" i="1" dirty="0" smtClean="0">
                <a:solidFill>
                  <a:srgbClr val="0000FF"/>
                </a:solidFill>
              </a:rPr>
              <a:t>. </a:t>
            </a:r>
            <a:r>
              <a:rPr lang="ru-RU" sz="1800" b="1" i="1" dirty="0">
                <a:solidFill>
                  <a:srgbClr val="0000FF"/>
                </a:solidFill>
              </a:rPr>
              <a:t>перемещающегося объекта</a:t>
            </a:r>
            <a:r>
              <a:rPr lang="ru-RU" sz="1800" dirty="0"/>
              <a:t>, например, другого судна.</a:t>
            </a:r>
            <a:endParaRPr lang="en-US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en-US" sz="1800" dirty="0" smtClean="0"/>
              <a:t>DP</a:t>
            </a:r>
            <a:r>
              <a:rPr lang="ru-RU" sz="1800" dirty="0" smtClean="0"/>
              <a:t> </a:t>
            </a:r>
            <a:r>
              <a:rPr lang="ru-RU" sz="1800" dirty="0"/>
              <a:t>существенно отличается от традиционных задач управления движением судна. Объект здесь перемещается с предельно малой </a:t>
            </a:r>
            <a:r>
              <a:rPr lang="en-US" sz="1800" i="1" dirty="0" smtClean="0"/>
              <a:t>V</a:t>
            </a:r>
            <a:r>
              <a:rPr lang="ru-RU" sz="1800" dirty="0" smtClean="0"/>
              <a:t>. </a:t>
            </a:r>
            <a:r>
              <a:rPr lang="ru-RU" sz="1800" dirty="0"/>
              <a:t>Поэтому </a:t>
            </a:r>
            <a:r>
              <a:rPr lang="ru-RU" sz="1800" dirty="0" err="1"/>
              <a:t>гд</a:t>
            </a:r>
            <a:r>
              <a:rPr lang="ru-RU" sz="1800" dirty="0"/>
              <a:t>. силы на руле и на корпусе, вызванные собственным движением судна, малы. Они не оказывают заметного влияния на </a:t>
            </a:r>
            <a:r>
              <a:rPr lang="ru-RU" sz="1800" dirty="0" smtClean="0"/>
              <a:t>управлени</a:t>
            </a:r>
            <a:r>
              <a:rPr lang="ru-RU" sz="1800" dirty="0"/>
              <a:t>е</a:t>
            </a:r>
            <a:r>
              <a:rPr lang="ru-RU" sz="1800" dirty="0" smtClean="0"/>
              <a:t>. </a:t>
            </a:r>
            <a:r>
              <a:rPr lang="ru-RU" sz="1800" dirty="0">
                <a:solidFill>
                  <a:srgbClr val="0000FF"/>
                </a:solidFill>
              </a:rPr>
              <a:t>Определяющими </a:t>
            </a:r>
            <a:r>
              <a:rPr lang="ru-RU" sz="1800" dirty="0" smtClean="0">
                <a:solidFill>
                  <a:srgbClr val="0000FF"/>
                </a:solidFill>
              </a:rPr>
              <a:t>являются </a:t>
            </a:r>
            <a:r>
              <a:rPr lang="ru-RU" sz="1800" dirty="0">
                <a:solidFill>
                  <a:srgbClr val="0000FF"/>
                </a:solidFill>
              </a:rPr>
              <a:t>силы активных средств управления, </a:t>
            </a:r>
            <a:r>
              <a:rPr lang="ru-RU" sz="1800" dirty="0" err="1">
                <a:solidFill>
                  <a:srgbClr val="0000FF"/>
                </a:solidFill>
              </a:rPr>
              <a:t>ветроволновые</a:t>
            </a:r>
            <a:r>
              <a:rPr lang="ru-RU" sz="1800" dirty="0">
                <a:solidFill>
                  <a:srgbClr val="0000FF"/>
                </a:solidFill>
              </a:rPr>
              <a:t> воздействия, течение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Основные производители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DPS</a:t>
            </a:r>
            <a:r>
              <a:rPr lang="en-US" sz="1800" dirty="0">
                <a:solidFill>
                  <a:srgbClr val="C00000"/>
                </a:solidFill>
              </a:rPr>
              <a:t>: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dirty="0"/>
              <a:t>Kongsberg Maritime; Rolls-Royce Marine; Navis </a:t>
            </a:r>
            <a:r>
              <a:rPr lang="en-US" sz="1800" dirty="0" err="1"/>
              <a:t>Engeneering</a:t>
            </a:r>
            <a:r>
              <a:rPr lang="en-US" sz="1800" dirty="0"/>
              <a:t>; </a:t>
            </a:r>
            <a:r>
              <a:rPr lang="en-US" sz="1800" dirty="0" err="1"/>
              <a:t>Nautronix</a:t>
            </a:r>
            <a:r>
              <a:rPr lang="en-US" sz="1800" dirty="0"/>
              <a:t>; Marine Technologies LLS; </a:t>
            </a:r>
            <a:r>
              <a:rPr lang="en-US" sz="1800" dirty="0" err="1"/>
              <a:t>Converteam</a:t>
            </a:r>
            <a:r>
              <a:rPr lang="en-US" sz="1800" dirty="0"/>
              <a:t>; Alstom Power Conversion; L3 - Dynamic Positioning Department; </a:t>
            </a:r>
            <a:r>
              <a:rPr lang="en-US" sz="1800" dirty="0" err="1" smtClean="0"/>
              <a:t>Wartsila</a:t>
            </a:r>
            <a:r>
              <a:rPr lang="en-US" sz="1800" dirty="0" smtClean="0"/>
              <a:t>; </a:t>
            </a:r>
            <a:r>
              <a:rPr lang="en-US" sz="1800" dirty="0" err="1"/>
              <a:t>Sonardyne</a:t>
            </a:r>
            <a:r>
              <a:rPr lang="en-US" sz="1800" dirty="0"/>
              <a:t>. 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"/>
          <a:stretch/>
        </p:blipFill>
        <p:spPr bwMode="auto">
          <a:xfrm>
            <a:off x="3779912" y="332656"/>
            <a:ext cx="4770820" cy="6089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2952328" cy="30103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0FF"/>
                </a:solidFill>
              </a:rPr>
              <a:t>Состав </a:t>
            </a:r>
            <a:r>
              <a:rPr lang="ru-RU" sz="2800" b="1" dirty="0">
                <a:solidFill>
                  <a:srgbClr val="0000FF"/>
                </a:solidFill>
              </a:rPr>
              <a:t>системы </a:t>
            </a: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(</a:t>
            </a:r>
            <a:r>
              <a:rPr lang="ru-RU" sz="2800" dirty="0">
                <a:solidFill>
                  <a:srgbClr val="0000FF"/>
                </a:solidFill>
              </a:rPr>
              <a:t>судно с двумя </a:t>
            </a:r>
            <a:r>
              <a:rPr lang="ru-RU" sz="2800" dirty="0" smtClean="0">
                <a:solidFill>
                  <a:srgbClr val="0000FF"/>
                </a:solidFill>
              </a:rPr>
              <a:t>азиподами и </a:t>
            </a:r>
            <a:r>
              <a:rPr lang="ru-RU" sz="2800" dirty="0">
                <a:solidFill>
                  <a:srgbClr val="0000FF"/>
                </a:solidFill>
              </a:rPr>
              <a:t>носовыми туннельными ПРУ)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5649491"/>
          </a:xfrm>
        </p:spPr>
        <p:txBody>
          <a:bodyPr>
            <a:norm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err="1"/>
              <a:t>NavDP</a:t>
            </a:r>
            <a:r>
              <a:rPr lang="ru-RU" sz="1800" dirty="0"/>
              <a:t> 4000 </a:t>
            </a:r>
            <a:r>
              <a:rPr lang="ru-RU" sz="1800" dirty="0">
                <a:solidFill>
                  <a:srgbClr val="0000FF"/>
                </a:solidFill>
              </a:rPr>
              <a:t>обеспечивает интеграцию с различными </a:t>
            </a:r>
            <a:r>
              <a:rPr lang="ru-RU" sz="1800" dirty="0" err="1">
                <a:solidFill>
                  <a:srgbClr val="0000FF"/>
                </a:solidFill>
              </a:rPr>
              <a:t>пропульсивными</a:t>
            </a:r>
            <a:r>
              <a:rPr lang="ru-RU" sz="1800" dirty="0">
                <a:solidFill>
                  <a:srgbClr val="0000FF"/>
                </a:solidFill>
              </a:rPr>
              <a:t> комплексами и системами управления энергетической установкой судна</a:t>
            </a:r>
            <a:r>
              <a:rPr lang="ru-RU" sz="1800" dirty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Состав датчиков. </a:t>
            </a:r>
            <a:r>
              <a:rPr lang="ru-RU" sz="1800" b="1" dirty="0">
                <a:solidFill>
                  <a:srgbClr val="009999"/>
                </a:solidFill>
              </a:rPr>
              <a:t>Могут быть подключены:</a:t>
            </a:r>
            <a:r>
              <a:rPr lang="ru-RU" sz="18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/>
              <a:t>• лазерный радар;                                     </a:t>
            </a:r>
            <a:r>
              <a:rPr lang="ru-RU" sz="1800" dirty="0" smtClean="0"/>
              <a:t>• два  </a:t>
            </a:r>
            <a:r>
              <a:rPr lang="ru-RU" sz="1800" dirty="0"/>
              <a:t>датчика крена и дифферента;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/>
              <a:t>• гидроакустический датчик; </a:t>
            </a:r>
            <a:r>
              <a:rPr lang="ru-RU" sz="1800" dirty="0" smtClean="0"/>
              <a:t>                 • </a:t>
            </a:r>
            <a:r>
              <a:rPr lang="ru-RU" sz="1800" dirty="0"/>
              <a:t>два анемометра;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/>
              <a:t>• датчик перемещений судна</a:t>
            </a:r>
            <a:r>
              <a:rPr lang="ru-RU" sz="1800" dirty="0" smtClean="0"/>
              <a:t>;                </a:t>
            </a:r>
            <a:r>
              <a:rPr lang="ru-RU" sz="1800" dirty="0"/>
              <a:t>• два приемника </a:t>
            </a:r>
            <a:r>
              <a:rPr lang="en-US" sz="1800" dirty="0"/>
              <a:t>DGPS</a:t>
            </a:r>
            <a:r>
              <a:rPr lang="ru-RU" sz="18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 dirty="0"/>
              <a:t>• два ГК;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/>
              <a:t>Система </a:t>
            </a:r>
            <a:r>
              <a:rPr lang="ru-RU" sz="1800" dirty="0" err="1"/>
              <a:t>NavDP</a:t>
            </a:r>
            <a:r>
              <a:rPr lang="ru-RU" sz="1800" dirty="0"/>
              <a:t> 4000 </a:t>
            </a:r>
            <a:r>
              <a:rPr lang="ru-RU" sz="1800" dirty="0">
                <a:solidFill>
                  <a:srgbClr val="0000FF"/>
                </a:solidFill>
              </a:rPr>
              <a:t>оборудована встроенным АР</a:t>
            </a:r>
            <a:r>
              <a:rPr lang="ru-RU" sz="1800" dirty="0"/>
              <a:t>. Режим АР используется для управления курсом при движении судна вперед с достаточной для управления </a:t>
            </a:r>
            <a:r>
              <a:rPr lang="en-US" sz="1800" dirty="0"/>
              <a:t> V</a:t>
            </a:r>
            <a:r>
              <a:rPr lang="ru-RU" sz="1800" dirty="0"/>
              <a:t>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err="1"/>
              <a:t>NavDP</a:t>
            </a:r>
            <a:r>
              <a:rPr lang="ru-RU" sz="1800" dirty="0"/>
              <a:t> 4000 </a:t>
            </a:r>
            <a:r>
              <a:rPr lang="ru-RU" sz="1800" b="1" dirty="0"/>
              <a:t>обладает большим набором функций</a:t>
            </a:r>
            <a:r>
              <a:rPr lang="ru-RU" sz="1800" dirty="0"/>
              <a:t>, сгруппированных в соответствии с потребностями оператора. В частности, она оснащена усовершенствованной функцией записи, хранения и воспроизведения данных о своей работе; </a:t>
            </a:r>
            <a:r>
              <a:rPr lang="ru-RU" sz="1800" dirty="0">
                <a:solidFill>
                  <a:srgbClr val="0000FF"/>
                </a:solidFill>
              </a:rPr>
              <a:t>обеспечивает задание различных центров вращения (в центре судна, на носу или корме, и в любой другой заданной вручную </a:t>
            </a:r>
            <a:r>
              <a:rPr lang="ru-RU" sz="1800" dirty="0" smtClean="0">
                <a:solidFill>
                  <a:srgbClr val="0000FF"/>
                </a:solidFill>
              </a:rPr>
              <a:t>точке); </a:t>
            </a:r>
            <a:r>
              <a:rPr lang="ru-RU" sz="1800" dirty="0"/>
              <a:t>позволяет удерживать судно на заданном курсе или позиционировать судно в обозначенных пределах относительно выбранной цели, обеспечивает как режим следования за одной целью, так и многоцелевой режим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68" y="620688"/>
            <a:ext cx="3168352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9999"/>
                </a:solidFill>
              </a:rPr>
              <a:t>Портативная панель управления</a:t>
            </a:r>
            <a:endParaRPr lang="ru-RU" sz="2400" b="1" dirty="0">
              <a:solidFill>
                <a:srgbClr val="0099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828"/>
            <a:ext cx="3755319" cy="194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2021"/>
          <a:stretch/>
        </p:blipFill>
        <p:spPr bwMode="auto">
          <a:xfrm>
            <a:off x="871220" y="2276870"/>
            <a:ext cx="8234691" cy="4094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НАЗНАЧЕНИЕ КНОПОК УПРАВЛЕНИЯ</a:t>
            </a:r>
            <a:endParaRPr lang="ru-RU" sz="2800" dirty="0">
              <a:solidFill>
                <a:srgbClr val="0099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POWER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указывает, включена ли система. Когда включена, кнопка зеленая.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Communication</a:t>
            </a:r>
            <a:r>
              <a:rPr lang="en-US" sz="1800" dirty="0"/>
              <a:t> </a:t>
            </a:r>
            <a:r>
              <a:rPr lang="ru-RU" sz="1800" dirty="0"/>
              <a:t>- показывает состояние соединения панели с управляющим компьютером через </a:t>
            </a:r>
            <a:r>
              <a:rPr lang="en-US" sz="1800" dirty="0"/>
              <a:t>Ethernet</a:t>
            </a:r>
            <a:r>
              <a:rPr lang="ru-RU" sz="1800" dirty="0"/>
              <a:t>. Зеленый цвет - в порядке, красный - неисправность.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BATTERY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указывает на состояние внутренней батареи. Красный цвет означает, что аккумулятор почти разряжен.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OPERATION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указывает, активна ли система. Зеленый цвет означает, что судно находится под управлением системы.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TAKE</a:t>
            </a:r>
            <a:r>
              <a:rPr lang="ru-RU" sz="1800" b="1" dirty="0">
                <a:solidFill>
                  <a:srgbClr val="0000FF"/>
                </a:solidFill>
              </a:rPr>
              <a:t>/</a:t>
            </a:r>
            <a:r>
              <a:rPr lang="en-US" sz="1800" b="1" dirty="0">
                <a:solidFill>
                  <a:srgbClr val="0000FF"/>
                </a:solidFill>
              </a:rPr>
              <a:t>GIVE </a:t>
            </a:r>
            <a:r>
              <a:rPr lang="ru-RU" sz="1800" b="1" dirty="0"/>
              <a:t>- </a:t>
            </a:r>
            <a:r>
              <a:rPr lang="ru-RU" sz="1800" dirty="0"/>
              <a:t>для передачи управления между системами ДП А и ДП В, или панелями управления системой.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DIM</a:t>
            </a:r>
            <a:r>
              <a:rPr lang="ru-RU" sz="1800" b="1" dirty="0" smtClean="0">
                <a:solidFill>
                  <a:srgbClr val="0000FF"/>
                </a:solidFill>
              </a:rPr>
              <a:t>+, </a:t>
            </a:r>
            <a:r>
              <a:rPr lang="en-US" sz="1800" b="1" dirty="0" smtClean="0">
                <a:solidFill>
                  <a:srgbClr val="0000FF"/>
                </a:solidFill>
              </a:rPr>
              <a:t>DIM</a:t>
            </a:r>
            <a:r>
              <a:rPr lang="ru-RU" sz="1800" b="1" dirty="0" smtClean="0">
                <a:solidFill>
                  <a:srgbClr val="0000FF"/>
                </a:solidFill>
              </a:rPr>
              <a:t>- </a:t>
            </a:r>
            <a:r>
              <a:rPr lang="ru-RU" sz="1800" b="1" dirty="0" smtClean="0"/>
              <a:t>- </a:t>
            </a:r>
            <a:r>
              <a:rPr lang="ru-RU" sz="1800" dirty="0" smtClean="0"/>
              <a:t>для </a:t>
            </a:r>
            <a:r>
              <a:rPr lang="ru-RU" sz="1800" dirty="0"/>
              <a:t>управления яркостью подсветки панели управления.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HDG</a:t>
            </a:r>
            <a:r>
              <a:rPr lang="ru-RU" sz="1800" b="1" dirty="0"/>
              <a:t> - </a:t>
            </a:r>
            <a:r>
              <a:rPr lang="ru-RU" sz="1800" dirty="0"/>
              <a:t>в режимах </a:t>
            </a:r>
            <a:r>
              <a:rPr lang="en-US" sz="1800" dirty="0"/>
              <a:t>DP</a:t>
            </a:r>
            <a:r>
              <a:rPr lang="ru-RU" sz="1800" dirty="0"/>
              <a:t>, </a:t>
            </a:r>
            <a:r>
              <a:rPr lang="en-US" sz="1800" dirty="0"/>
              <a:t>JCS</a:t>
            </a:r>
            <a:r>
              <a:rPr lang="ru-RU" sz="1800" dirty="0"/>
              <a:t> и </a:t>
            </a:r>
            <a:r>
              <a:rPr lang="en-US" sz="1800" dirty="0"/>
              <a:t>Autopilot</a:t>
            </a:r>
            <a:r>
              <a:rPr lang="ru-RU" sz="1800" dirty="0"/>
              <a:t> для выбора режима авто удержания </a:t>
            </a:r>
            <a:r>
              <a:rPr lang="en-US" sz="1800" dirty="0"/>
              <a:t>HTS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POS</a:t>
            </a:r>
            <a:r>
              <a:rPr lang="ru-RU" sz="1800" b="1" dirty="0"/>
              <a:t> - </a:t>
            </a:r>
            <a:r>
              <a:rPr lang="ru-RU" sz="1800" dirty="0"/>
              <a:t>в режиме </a:t>
            </a:r>
            <a:r>
              <a:rPr lang="en-US" sz="1800" dirty="0"/>
              <a:t>DP </a:t>
            </a:r>
            <a:r>
              <a:rPr lang="ru-RU" sz="1800" dirty="0"/>
              <a:t>для выбора режима авто позиционирования.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HOLD</a:t>
            </a:r>
            <a:r>
              <a:rPr lang="en-US" sz="1800" b="1" dirty="0"/>
              <a:t> </a:t>
            </a:r>
            <a:r>
              <a:rPr lang="ru-RU" sz="1800" dirty="0"/>
              <a:t>- для принятия фактической позиции и/или курса в качестве предустановленных для авто поддержания.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Кнопки </a:t>
            </a:r>
            <a:r>
              <a:rPr lang="ru-RU" sz="1800" b="1" dirty="0">
                <a:solidFill>
                  <a:srgbClr val="0000FF"/>
                </a:solidFill>
              </a:rPr>
              <a:t>со стрелками</a:t>
            </a:r>
            <a:r>
              <a:rPr lang="ru-RU" sz="1800" dirty="0"/>
              <a:t> предназначены для индикации смещений джойстика и кноба.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ALARM ACK </a:t>
            </a:r>
            <a:r>
              <a:rPr lang="ru-RU" sz="1800" b="1" dirty="0"/>
              <a:t>- </a:t>
            </a:r>
            <a:r>
              <a:rPr lang="ru-RU" sz="1800" dirty="0"/>
              <a:t>для подтверждения входящих тревожных сообщений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ENTER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для подтверждения операций.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CANCEL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выполняет функцию отмены, например, в случае неправильного ввода.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VIEW</a:t>
            </a:r>
            <a:r>
              <a:rPr lang="en-US" sz="1800" b="1" dirty="0"/>
              <a:t> </a:t>
            </a:r>
            <a:r>
              <a:rPr lang="ru-RU" sz="1800" b="1" dirty="0"/>
              <a:t>- </a:t>
            </a:r>
            <a:r>
              <a:rPr lang="ru-RU" sz="1800" dirty="0"/>
              <a:t>переключает циклически на дисплее окна для просмотра: параметров; двигателей; электростанции (при наличии); датчиков; </a:t>
            </a:r>
            <a:r>
              <a:rPr lang="ru-RU" sz="1800" dirty="0" err="1"/>
              <a:t>реф</a:t>
            </a:r>
            <a:r>
              <a:rPr lang="ru-RU" sz="1800" dirty="0"/>
              <a:t>-систем; авторулевого (при наличии).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MODE</a:t>
            </a:r>
            <a:r>
              <a:rPr lang="en-US" sz="1800" dirty="0"/>
              <a:t> </a:t>
            </a:r>
            <a:r>
              <a:rPr lang="ru-RU" sz="1800" dirty="0"/>
              <a:t>- для просмотра режимов управления на дисплее.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ALARM LIST </a:t>
            </a:r>
            <a:r>
              <a:rPr lang="ru-RU" sz="1800" b="1" dirty="0"/>
              <a:t>- </a:t>
            </a:r>
            <a:r>
              <a:rPr lang="ru-RU" sz="1800" dirty="0"/>
              <a:t>для просмотра списка аварийных сигналов на дисплее.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Rotary Knob</a:t>
            </a:r>
            <a:r>
              <a:rPr lang="en-US" sz="1800" dirty="0"/>
              <a:t>  </a:t>
            </a:r>
            <a:r>
              <a:rPr lang="ru-RU" sz="1800" dirty="0"/>
              <a:t>(установка </a:t>
            </a:r>
            <a:r>
              <a:rPr lang="en-US" sz="1800" dirty="0"/>
              <a:t>HDG</a:t>
            </a:r>
            <a:r>
              <a:rPr lang="ru-RU" sz="1800" dirty="0"/>
              <a:t>) - для управления курсом судна. При работе в ручном режиме кноб используется для создания управляющего момента по оси рыскания, который пропорционален углу поворота кноба.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304255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Виды движения корпуса судна</a:t>
            </a:r>
            <a:r>
              <a:rPr lang="ru-RU" sz="2000" dirty="0"/>
              <a:t>: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Surge</a:t>
            </a:r>
            <a:r>
              <a:rPr lang="en-US" sz="2000" dirty="0"/>
              <a:t> </a:t>
            </a:r>
            <a:r>
              <a:rPr lang="ru-RU" sz="2000" dirty="0"/>
              <a:t>- продольно-горизонтальное (по оси </a:t>
            </a:r>
            <a:r>
              <a:rPr lang="en-US" sz="2000" i="1" dirty="0"/>
              <a:t>X</a:t>
            </a:r>
            <a:r>
              <a:rPr lang="ru-RU" sz="2000" dirty="0"/>
              <a:t>);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Sway</a:t>
            </a:r>
            <a:r>
              <a:rPr lang="en-US" sz="2000" dirty="0"/>
              <a:t> </a:t>
            </a:r>
            <a:r>
              <a:rPr lang="ru-RU" sz="2000" dirty="0"/>
              <a:t>- поперечно-горизонтальное (по оси </a:t>
            </a:r>
            <a:r>
              <a:rPr lang="en-US" sz="2000" i="1" dirty="0"/>
              <a:t>Y</a:t>
            </a:r>
            <a:r>
              <a:rPr lang="ru-RU" sz="2000" dirty="0"/>
              <a:t>);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Yaw</a:t>
            </a:r>
            <a:r>
              <a:rPr lang="en-US" sz="2000" b="1" dirty="0"/>
              <a:t> </a:t>
            </a:r>
            <a:r>
              <a:rPr lang="ru-RU" sz="2000" dirty="0" smtClean="0"/>
              <a:t>(</a:t>
            </a:r>
            <a:r>
              <a:rPr lang="en-US" sz="2000" b="1" dirty="0" smtClean="0"/>
              <a:t>Rotation</a:t>
            </a:r>
            <a:r>
              <a:rPr lang="ru-RU" sz="2000" dirty="0" smtClean="0"/>
              <a:t>)– </a:t>
            </a:r>
            <a:r>
              <a:rPr lang="ru-RU" sz="2000" dirty="0"/>
              <a:t>изменение </a:t>
            </a:r>
            <a:r>
              <a:rPr lang="en-US" sz="2000" dirty="0"/>
              <a:t>HDG </a:t>
            </a:r>
            <a:r>
              <a:rPr lang="ru-RU" sz="2000" dirty="0"/>
              <a:t>(вокруг оси </a:t>
            </a:r>
            <a:r>
              <a:rPr lang="en-US" sz="2000" i="1" dirty="0"/>
              <a:t>Z</a:t>
            </a:r>
            <a:r>
              <a:rPr lang="ru-RU" sz="2000" dirty="0"/>
              <a:t>);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Roll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en-US" sz="2000" b="1" dirty="0"/>
              <a:t>List</a:t>
            </a:r>
            <a:r>
              <a:rPr lang="ru-RU" sz="2000" dirty="0"/>
              <a:t>) – бортовые наклонения (вокруг оси </a:t>
            </a:r>
            <a:r>
              <a:rPr lang="en-US" sz="2000" i="1" dirty="0"/>
              <a:t>X</a:t>
            </a:r>
            <a:r>
              <a:rPr lang="ru-RU" sz="2000" dirty="0"/>
              <a:t>);</a:t>
            </a:r>
          </a:p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Pitch</a:t>
            </a:r>
            <a:r>
              <a:rPr lang="ru-RU" sz="2000" dirty="0"/>
              <a:t> (</a:t>
            </a:r>
            <a:r>
              <a:rPr lang="en-US" sz="2000" b="1" dirty="0"/>
              <a:t>Trim</a:t>
            </a:r>
            <a:r>
              <a:rPr lang="ru-RU" sz="2000" dirty="0"/>
              <a:t>) - килевые наклонения (вокруг оси </a:t>
            </a:r>
            <a:r>
              <a:rPr lang="en-US" sz="2000" i="1" dirty="0"/>
              <a:t>Y</a:t>
            </a:r>
            <a:r>
              <a:rPr lang="ru-RU" sz="2000" dirty="0"/>
              <a:t>);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</a:rPr>
              <a:t>Heave</a:t>
            </a:r>
            <a:r>
              <a:rPr lang="en-US" sz="2000" dirty="0"/>
              <a:t> </a:t>
            </a:r>
            <a:r>
              <a:rPr lang="ru-RU" sz="2000" dirty="0"/>
              <a:t>- вертикальное  (по оси </a:t>
            </a:r>
            <a:r>
              <a:rPr lang="en-US" sz="2000" i="1" dirty="0"/>
              <a:t>Z</a:t>
            </a:r>
            <a:r>
              <a:rPr lang="ru-RU" sz="2000" dirty="0" smtClean="0"/>
              <a:t>)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180381" cy="36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097" y="332656"/>
            <a:ext cx="6912768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Факторы, воздействующие на судно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190757" cy="5224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2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9999"/>
                </a:solidFill>
              </a:rPr>
              <a:t>Применяются </a:t>
            </a:r>
            <a:r>
              <a:rPr lang="en-US" sz="1900" b="1" dirty="0">
                <a:solidFill>
                  <a:srgbClr val="009999"/>
                </a:solidFill>
              </a:rPr>
              <a:t>DPS </a:t>
            </a:r>
            <a:r>
              <a:rPr lang="ru-RU" sz="1900" b="1" dirty="0" smtClean="0">
                <a:solidFill>
                  <a:srgbClr val="009999"/>
                </a:solidFill>
              </a:rPr>
              <a:t>на</a:t>
            </a:r>
            <a:r>
              <a:rPr lang="ru-RU" sz="1900" b="1" dirty="0">
                <a:solidFill>
                  <a:srgbClr val="009999"/>
                </a:solidFill>
              </a:rPr>
              <a:t>:</a:t>
            </a:r>
            <a:endParaRPr lang="ru-RU" sz="1900" dirty="0">
              <a:solidFill>
                <a:srgbClr val="0099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• судах снабжения; </a:t>
            </a:r>
            <a:r>
              <a:rPr lang="ru-RU" sz="1900" dirty="0" smtClean="0"/>
              <a:t>                           • буровых </a:t>
            </a:r>
            <a:r>
              <a:rPr lang="ru-RU" sz="1900" dirty="0"/>
              <a:t>судах и мобильных платформах;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• </a:t>
            </a:r>
            <a:r>
              <a:rPr lang="ru-RU" sz="1900" dirty="0" smtClean="0"/>
              <a:t>буксирах-якоре заводчиках</a:t>
            </a:r>
            <a:r>
              <a:rPr lang="ru-RU" sz="1900" dirty="0"/>
              <a:t>; </a:t>
            </a:r>
            <a:r>
              <a:rPr lang="ru-RU" sz="1900" dirty="0" smtClean="0"/>
              <a:t>       • судах </a:t>
            </a:r>
            <a:r>
              <a:rPr lang="ru-RU" sz="1900" dirty="0"/>
              <a:t>обеспечения водолазных работ;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• </a:t>
            </a:r>
            <a:r>
              <a:rPr lang="ru-RU" sz="1900" dirty="0" smtClean="0"/>
              <a:t>кабеле- </a:t>
            </a:r>
            <a:r>
              <a:rPr lang="ru-RU" sz="1900" dirty="0"/>
              <a:t>и трубоукладчиках; </a:t>
            </a:r>
            <a:r>
              <a:rPr lang="ru-RU" sz="1900" dirty="0" smtClean="0"/>
              <a:t>        • </a:t>
            </a:r>
            <a:r>
              <a:rPr lang="ru-RU" sz="1900" dirty="0"/>
              <a:t>шаттл-танкерах.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• судах сейсмической разведки</a:t>
            </a:r>
            <a:r>
              <a:rPr lang="ru-RU" sz="1900" dirty="0" smtClean="0"/>
              <a:t>;    • </a:t>
            </a:r>
            <a:r>
              <a:rPr lang="ru-RU" sz="1900" dirty="0"/>
              <a:t>круизных </a:t>
            </a:r>
            <a:r>
              <a:rPr lang="ru-RU" sz="1900" dirty="0" smtClean="0"/>
              <a:t>судах.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ru-RU" sz="1900" b="1" i="1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В </a:t>
            </a:r>
            <a:r>
              <a:rPr lang="ru-RU" sz="1900" b="1" dirty="0">
                <a:solidFill>
                  <a:srgbClr val="C00000"/>
                </a:solidFill>
              </a:rPr>
              <a:t>зависимости от решаемой задачи</a:t>
            </a:r>
            <a:r>
              <a:rPr lang="ru-RU" sz="1900" dirty="0"/>
              <a:t> выделяют системы:</a:t>
            </a:r>
          </a:p>
          <a:p>
            <a:pPr lvl="0">
              <a:spcBef>
                <a:spcPts val="0"/>
              </a:spcBef>
            </a:pPr>
            <a:r>
              <a:rPr lang="en-US" sz="1900" b="1" i="1" dirty="0">
                <a:solidFill>
                  <a:srgbClr val="0000FF"/>
                </a:solidFill>
              </a:rPr>
              <a:t>DP</a:t>
            </a:r>
            <a:r>
              <a:rPr lang="ru-RU" sz="1900" dirty="0"/>
              <a:t> (</a:t>
            </a:r>
            <a:r>
              <a:rPr lang="en-US" sz="1900" dirty="0"/>
              <a:t>Dynamic Positioning</a:t>
            </a:r>
            <a:r>
              <a:rPr lang="ru-RU" sz="1900" dirty="0"/>
              <a:t>) простого позиционирования, совмещающие </a:t>
            </a:r>
            <a:r>
              <a:rPr lang="ru-RU" sz="1900" i="1" dirty="0"/>
              <a:t>базовую точку судна</a:t>
            </a:r>
            <a:r>
              <a:rPr lang="ru-RU" sz="1900" dirty="0"/>
              <a:t> с </a:t>
            </a:r>
            <a:r>
              <a:rPr lang="ru-RU" sz="1900" i="1" dirty="0"/>
              <a:t>центром позиционирования</a:t>
            </a:r>
            <a:r>
              <a:rPr lang="ru-RU" sz="1900" dirty="0"/>
              <a:t>. </a:t>
            </a:r>
            <a:r>
              <a:rPr lang="en-US" sz="1900" dirty="0"/>
              <a:t>DP</a:t>
            </a:r>
            <a:r>
              <a:rPr lang="ru-RU" sz="1900" dirty="0"/>
              <a:t> может выполняться с </a:t>
            </a:r>
            <a:r>
              <a:rPr lang="ru-RU" sz="1900" dirty="0" smtClean="0"/>
              <a:t>пост. </a:t>
            </a:r>
            <a:r>
              <a:rPr lang="en-US" sz="1900" dirty="0"/>
              <a:t>HDG</a:t>
            </a:r>
            <a:r>
              <a:rPr lang="en-US" sz="1900" i="1" dirty="0"/>
              <a:t> </a:t>
            </a:r>
            <a:r>
              <a:rPr lang="ru-RU" sz="1900" dirty="0"/>
              <a:t>либо с его изменением в соответствии с задающей функцией.</a:t>
            </a:r>
          </a:p>
          <a:p>
            <a:pPr lvl="0">
              <a:spcBef>
                <a:spcPts val="0"/>
              </a:spcBef>
            </a:pPr>
            <a:r>
              <a:rPr lang="en-US" sz="1900" b="1" i="1" dirty="0">
                <a:solidFill>
                  <a:srgbClr val="0000FF"/>
                </a:solidFill>
              </a:rPr>
              <a:t>DA</a:t>
            </a:r>
            <a:r>
              <a:rPr lang="ru-RU" sz="1900" dirty="0">
                <a:solidFill>
                  <a:srgbClr val="0000FF"/>
                </a:solidFill>
              </a:rPr>
              <a:t> </a:t>
            </a:r>
            <a:r>
              <a:rPr lang="ru-RU" sz="1900" dirty="0"/>
              <a:t>(</a:t>
            </a:r>
            <a:r>
              <a:rPr lang="en-US" sz="1900" dirty="0"/>
              <a:t>Dynamic Position</a:t>
            </a:r>
            <a:r>
              <a:rPr lang="ru-RU" sz="1900" dirty="0"/>
              <a:t>’</a:t>
            </a:r>
            <a:r>
              <a:rPr lang="en-US" sz="1900" dirty="0"/>
              <a:t>s Alteration</a:t>
            </a:r>
            <a:r>
              <a:rPr lang="ru-RU" sz="1900" dirty="0"/>
              <a:t>) изменения позиции, удерживающие БТ</a:t>
            </a:r>
            <a:r>
              <a:rPr lang="ru-RU" sz="1900" b="1" i="1" dirty="0"/>
              <a:t> </a:t>
            </a:r>
            <a:r>
              <a:rPr lang="ru-RU" sz="1900" dirty="0"/>
              <a:t>в ЦП, который движется из одной точки в другую по прямой линии с малой постоянной </a:t>
            </a:r>
            <a:r>
              <a:rPr lang="en-US" sz="1900" i="1" dirty="0"/>
              <a:t>V</a:t>
            </a:r>
            <a:r>
              <a:rPr lang="ru-RU" sz="1900" dirty="0"/>
              <a:t> с сохранением или с зад. изменением </a:t>
            </a:r>
            <a:r>
              <a:rPr lang="en-US" sz="1900" dirty="0"/>
              <a:t>HDG</a:t>
            </a:r>
            <a:r>
              <a:rPr lang="ru-RU" sz="1900" dirty="0"/>
              <a:t>; </a:t>
            </a:r>
          </a:p>
          <a:p>
            <a:pPr lvl="0">
              <a:spcBef>
                <a:spcPts val="0"/>
              </a:spcBef>
            </a:pPr>
            <a:r>
              <a:rPr lang="en-US" sz="1900" b="1" i="1" dirty="0">
                <a:solidFill>
                  <a:srgbClr val="0000FF"/>
                </a:solidFill>
              </a:rPr>
              <a:t>DT</a:t>
            </a:r>
            <a:r>
              <a:rPr lang="ru-RU" sz="1900" dirty="0"/>
              <a:t> (</a:t>
            </a:r>
            <a:r>
              <a:rPr lang="en-US" sz="1900" dirty="0"/>
              <a:t>Dynamic Tracking</a:t>
            </a:r>
            <a:r>
              <a:rPr lang="ru-RU" sz="1900" dirty="0"/>
              <a:t>) перемещения по траектории, удерживающие БТ</a:t>
            </a:r>
            <a:r>
              <a:rPr lang="ru-RU" sz="1900" b="1" i="1" dirty="0"/>
              <a:t> </a:t>
            </a:r>
            <a:r>
              <a:rPr lang="ru-RU" sz="1900" dirty="0"/>
              <a:t>в ЦП, который перемещается по заданному маршруту с установленной малой </a:t>
            </a:r>
            <a:r>
              <a:rPr lang="en-US" sz="1900" i="1" dirty="0"/>
              <a:t>V</a:t>
            </a:r>
            <a:r>
              <a:rPr lang="ru-RU" sz="1900" dirty="0"/>
              <a:t>. Ориентация по </a:t>
            </a:r>
            <a:r>
              <a:rPr lang="en-US" sz="1900" dirty="0"/>
              <a:t>HDG</a:t>
            </a:r>
            <a:r>
              <a:rPr lang="ru-RU" sz="1900" dirty="0"/>
              <a:t> в этом случае может быть либо постоянной, либо изменяться требуемым образом.</a:t>
            </a:r>
          </a:p>
          <a:p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По степени надежности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ИМО </a:t>
            </a:r>
            <a:r>
              <a:rPr lang="ru-RU" sz="1800" dirty="0" smtClean="0"/>
              <a:t>(</a:t>
            </a:r>
            <a:r>
              <a:rPr lang="en-US" sz="1800" dirty="0"/>
              <a:t>MSC/Circ.645</a:t>
            </a:r>
            <a:r>
              <a:rPr lang="ru-RU" sz="1800" dirty="0" smtClean="0"/>
              <a:t>) подразделяет </a:t>
            </a:r>
            <a:r>
              <a:rPr lang="en-US" sz="1800" dirty="0"/>
              <a:t>DPS</a:t>
            </a:r>
            <a:r>
              <a:rPr lang="ru-RU" sz="1800" dirty="0"/>
              <a:t> на три класса: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DP 1</a:t>
            </a:r>
            <a:r>
              <a:rPr lang="ru-RU" sz="1800" dirty="0"/>
              <a:t>. Оборудование DP 1 не имеет резервирования. Потеря позиции может произойти в случае единственной неисправности.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DP 2</a:t>
            </a:r>
            <a:r>
              <a:rPr lang="ru-RU" sz="1800" dirty="0"/>
              <a:t>. Оборудование DP 2 имеет резервирование, так что ни один сбой в активной части системы не приведет к ее отказу. Потеря положения не должна происходить из-за единственной неисправности активного компонента системы (генераторы, подруливающие устройства и </a:t>
            </a:r>
            <a:r>
              <a:rPr lang="ru-RU" sz="1800" dirty="0" err="1"/>
              <a:t>др</a:t>
            </a:r>
            <a:r>
              <a:rPr lang="ru-RU" sz="1800" dirty="0"/>
              <a:t>), но может быть после отказа статического компонента (кабели, трубы и </a:t>
            </a:r>
            <a:r>
              <a:rPr lang="ru-RU" sz="1800" dirty="0" err="1"/>
              <a:t>др</a:t>
            </a:r>
            <a:r>
              <a:rPr lang="ru-RU" sz="1800" dirty="0"/>
              <a:t>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DP 3</a:t>
            </a:r>
            <a:r>
              <a:rPr lang="ru-RU" sz="1800" dirty="0"/>
              <a:t>. Оборудование DP 3 также должно выдерживать пожар или затопление в любом отсеке без отказа системы. Потеря позиции не должна происходить из-за единичного отказа, включая полностью сгоревший пожарный отсек или затопленный водонепроницаемый отсек.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По степени риска выполняемых операций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Норвежский морской директорат</a:t>
            </a:r>
            <a:r>
              <a:rPr lang="ru-RU" sz="1800" dirty="0" smtClean="0"/>
              <a:t> определил </a:t>
            </a:r>
            <a:r>
              <a:rPr lang="ru-RU" sz="1800" dirty="0"/>
              <a:t>четыре класса </a:t>
            </a:r>
            <a:r>
              <a:rPr lang="en-US" sz="1800" dirty="0"/>
              <a:t>DPS</a:t>
            </a:r>
            <a:r>
              <a:rPr lang="ru-RU" sz="1800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Класс 0</a:t>
            </a:r>
            <a:r>
              <a:rPr lang="ru-RU" sz="1800" dirty="0"/>
              <a:t>. Операции, при которых потеря способности удерживать позицию не считается опасной для жизни людей или причинением ущерба.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Класс 1</a:t>
            </a:r>
            <a:r>
              <a:rPr lang="ru-RU" sz="1800" dirty="0"/>
              <a:t>. Операции, при которых потеря способности удерживать позицию может вызвать повреждение или загрязнение с небольшими последствиями.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Класс 2</a:t>
            </a:r>
            <a:r>
              <a:rPr lang="ru-RU" sz="1800" dirty="0"/>
              <a:t>. Операции, при которых потеря способности удерживать позицию может привести к травмам персонала, загрязнению окружающей среды или ущербу с большими экономическими последствиями.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FF"/>
                </a:solidFill>
              </a:rPr>
              <a:t>Класс 3</a:t>
            </a:r>
            <a:r>
              <a:rPr lang="ru-RU" sz="1800" dirty="0"/>
              <a:t>. Операции, при которых потеря способности удерживать позицию может привести к несчастным случаям со смертельным исходом, серьезному загрязнению или ущербу с серьезными экономическими последствиями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49006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2</a:t>
            </a:r>
            <a:r>
              <a:rPr lang="ru-RU" sz="2800" b="1" dirty="0" smtClean="0">
                <a:solidFill>
                  <a:srgbClr val="FF00FF"/>
                </a:solidFill>
              </a:rPr>
              <a:t>. </a:t>
            </a:r>
            <a:r>
              <a:rPr lang="ru-RU" sz="2800" b="1" dirty="0" smtClean="0">
                <a:solidFill>
                  <a:srgbClr val="FF00FF"/>
                </a:solidFill>
              </a:rPr>
              <a:t>СОСТАВ </a:t>
            </a:r>
            <a:r>
              <a:rPr lang="en-US" sz="2800" b="1" dirty="0" smtClean="0">
                <a:solidFill>
                  <a:srgbClr val="FF00FF"/>
                </a:solidFill>
              </a:rPr>
              <a:t>DPS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992888" cy="1440160"/>
          </a:xfrm>
        </p:spPr>
        <p:txBody>
          <a:bodyPr>
            <a:normAutofit lnSpcReduction="1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Основными частями </a:t>
            </a:r>
            <a:r>
              <a:rPr lang="en-US" sz="1800" dirty="0" smtClean="0"/>
              <a:t>DPS </a:t>
            </a:r>
            <a:r>
              <a:rPr lang="ru-RU" sz="1800" dirty="0"/>
              <a:t>являются</a:t>
            </a:r>
            <a:r>
              <a:rPr lang="ru-RU" sz="1800" dirty="0" smtClean="0"/>
              <a:t>: </a:t>
            </a:r>
            <a:r>
              <a:rPr lang="ru-RU" sz="1800" dirty="0" smtClean="0">
                <a:solidFill>
                  <a:srgbClr val="0000FF"/>
                </a:solidFill>
              </a:rPr>
              <a:t>аппаратные </a:t>
            </a:r>
            <a:r>
              <a:rPr lang="ru-RU" sz="1800" dirty="0">
                <a:solidFill>
                  <a:srgbClr val="0000FF"/>
                </a:solidFill>
              </a:rPr>
              <a:t>средства</a:t>
            </a:r>
            <a:r>
              <a:rPr lang="ru-RU" sz="1800" dirty="0"/>
              <a:t>; </a:t>
            </a:r>
            <a:r>
              <a:rPr lang="ru-RU" sz="1800" dirty="0" smtClean="0">
                <a:solidFill>
                  <a:srgbClr val="0000FF"/>
                </a:solidFill>
              </a:rPr>
              <a:t>информационное </a:t>
            </a:r>
            <a:r>
              <a:rPr lang="ru-RU" sz="1800" dirty="0">
                <a:solidFill>
                  <a:srgbClr val="0000FF"/>
                </a:solidFill>
              </a:rPr>
              <a:t>обеспечение</a:t>
            </a:r>
            <a:r>
              <a:rPr lang="ru-RU" sz="1800" dirty="0"/>
              <a:t>; </a:t>
            </a:r>
            <a:r>
              <a:rPr lang="ru-RU" sz="1800" dirty="0" smtClean="0">
                <a:solidFill>
                  <a:srgbClr val="0000FF"/>
                </a:solidFill>
              </a:rPr>
              <a:t>программное </a:t>
            </a:r>
            <a:r>
              <a:rPr lang="ru-RU" sz="1800" dirty="0">
                <a:solidFill>
                  <a:srgbClr val="0000FF"/>
                </a:solidFill>
              </a:rPr>
              <a:t>обеспечение</a:t>
            </a:r>
            <a:r>
              <a:rPr lang="ru-RU" sz="1800" dirty="0" smtClean="0"/>
              <a:t>; </a:t>
            </a:r>
            <a:r>
              <a:rPr lang="ru-RU" sz="1800" dirty="0" smtClean="0">
                <a:solidFill>
                  <a:srgbClr val="0000FF"/>
                </a:solidFill>
              </a:rPr>
              <a:t>лингвистическое </a:t>
            </a:r>
            <a:r>
              <a:rPr lang="ru-RU" sz="1800" dirty="0">
                <a:solidFill>
                  <a:srgbClr val="0000FF"/>
                </a:solidFill>
              </a:rPr>
              <a:t>обеспечение </a:t>
            </a:r>
            <a:r>
              <a:rPr lang="ru-RU" sz="1800" dirty="0"/>
              <a:t>(средства общения с оператором). </a:t>
            </a: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  <a:p>
            <a:pPr marL="0" indent="3600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Аппаратное </a:t>
            </a:r>
            <a:r>
              <a:rPr lang="ru-RU" sz="2400" b="1" dirty="0">
                <a:solidFill>
                  <a:srgbClr val="7030A0"/>
                </a:solidFill>
              </a:rPr>
              <a:t>обеспечение </a:t>
            </a:r>
            <a:r>
              <a:rPr lang="en-US" sz="2400" b="1" dirty="0">
                <a:solidFill>
                  <a:srgbClr val="7030A0"/>
                </a:solidFill>
              </a:rPr>
              <a:t>DPS</a:t>
            </a:r>
            <a:endParaRPr lang="ru-RU" sz="2400" dirty="0">
              <a:solidFill>
                <a:srgbClr val="7030A0"/>
              </a:solidFill>
            </a:endParaRPr>
          </a:p>
          <a:p>
            <a:pPr indent="360000"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722269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DPS</a:t>
            </a:r>
            <a:r>
              <a:rPr lang="ru-RU" sz="1800" b="1" dirty="0">
                <a:solidFill>
                  <a:srgbClr val="C00000"/>
                </a:solidFill>
              </a:rPr>
              <a:t>  состоит из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  <a:r>
              <a:rPr lang="ru-RU" sz="1800" dirty="0"/>
              <a:t> 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Системы питания, включающей: энергоустановку, батареи аварийного питания, UPS.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Движительно-подруливающего комплекса (ДПК).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Датчиков позиции</a:t>
            </a:r>
            <a:r>
              <a:rPr lang="en-US" sz="1800" dirty="0"/>
              <a:t> (PRU - position reference unit). </a:t>
            </a:r>
            <a:endParaRPr lang="ru-RU" sz="18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Датчиков параметров движения ОУ (</a:t>
            </a:r>
            <a:r>
              <a:rPr lang="en-US" sz="1800" dirty="0"/>
              <a:t>MRU</a:t>
            </a:r>
            <a:r>
              <a:rPr lang="ru-RU" sz="1800" dirty="0"/>
              <a:t> - </a:t>
            </a:r>
            <a:r>
              <a:rPr lang="en-US" sz="1800" dirty="0"/>
              <a:t>motion reference unit</a:t>
            </a:r>
            <a:r>
              <a:rPr lang="ru-RU" sz="1800" dirty="0"/>
              <a:t>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Датчиков параметров воздействий внешней среды.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Основной станции управления, содержащей пульт управления, компьютер, монитор, интерфейсный блок</a:t>
            </a:r>
            <a:r>
              <a:rPr lang="ru-RU" sz="1800" b="1" dirty="0"/>
              <a:t>.</a:t>
            </a:r>
            <a:endParaRPr lang="ru-RU" sz="18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Выносной или переносной панели управления.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Система питания</a:t>
            </a:r>
            <a:r>
              <a:rPr lang="ru-RU" sz="1800" dirty="0">
                <a:solidFill>
                  <a:srgbClr val="009999"/>
                </a:solidFill>
              </a:rPr>
              <a:t> </a:t>
            </a:r>
            <a:r>
              <a:rPr lang="ru-RU" sz="1800" dirty="0"/>
              <a:t>обеспечивает энергией все узлы </a:t>
            </a:r>
            <a:r>
              <a:rPr lang="en-US" sz="1800" dirty="0"/>
              <a:t>DPS</a:t>
            </a:r>
            <a:r>
              <a:rPr lang="ru-RU" sz="1800" dirty="0"/>
              <a:t>. Отключение питания может вызвать полную потерю управляемости судном. Для предотвращения подобных ситуаций служит система резервного питания, чаще всего, аккумуляторные батареи.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Силовые средства (СС</a:t>
            </a:r>
            <a:r>
              <a:rPr lang="ru-RU" sz="1800" b="1" dirty="0" smtClean="0">
                <a:solidFill>
                  <a:srgbClr val="009999"/>
                </a:solidFill>
              </a:rPr>
              <a:t>)</a:t>
            </a:r>
            <a:r>
              <a:rPr lang="ru-RU" sz="1800" b="1" dirty="0" smtClean="0"/>
              <a:t>. </a:t>
            </a:r>
            <a:r>
              <a:rPr lang="ru-RU" sz="1800" dirty="0" smtClean="0"/>
              <a:t>На </a:t>
            </a:r>
            <a:r>
              <a:rPr lang="en-US" sz="1800" dirty="0"/>
              <a:t>DP</a:t>
            </a:r>
            <a:r>
              <a:rPr lang="ru-RU" sz="1800" dirty="0"/>
              <a:t> судах ДПК может включать ВФШ и ВРШ, поворотные пропульсивные системы и винтовые колонки, водомётные движители, туннельные и азимутальных подруливающие устройства. В соответствии с требованиями, ДПК должен формировать вектор тяги в любом направлении. Суда DP </a:t>
            </a:r>
            <a:r>
              <a:rPr lang="ru-RU" sz="1800" dirty="0" smtClean="0"/>
              <a:t>обычно дизель-электрические, </a:t>
            </a:r>
            <a:r>
              <a:rPr lang="ru-RU" sz="1800" dirty="0"/>
              <a:t>что упрощает управления энергией при выполнении операций.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3816424" cy="4079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9999"/>
                </a:solidFill>
              </a:rPr>
              <a:t>Датчики информации</a:t>
            </a:r>
            <a:r>
              <a:rPr lang="ru-RU" sz="2400" dirty="0">
                <a:solidFill>
                  <a:srgbClr val="009999"/>
                </a:solidFill>
              </a:rPr>
              <a:t> </a:t>
            </a:r>
            <a:r>
              <a:rPr lang="en-US" sz="2400" b="1" dirty="0">
                <a:solidFill>
                  <a:srgbClr val="009999"/>
                </a:solidFill>
              </a:rPr>
              <a:t>DPS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805934" cy="49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22220" y="116632"/>
            <a:ext cx="3279650" cy="6264696"/>
          </a:xfrm>
        </p:spPr>
        <p:txBody>
          <a:bodyPr>
            <a:normAutofit fontScale="92500" lnSpcReduction="10000"/>
          </a:bodyPr>
          <a:lstStyle/>
          <a:p>
            <a:pPr marL="0" indent="360000" fontAlgn="t">
              <a:spcBef>
                <a:spcPts val="0"/>
              </a:spcBef>
              <a:buNone/>
            </a:pPr>
            <a:r>
              <a:rPr lang="ru-RU" sz="1800" dirty="0"/>
              <a:t>Бортовая аппаратура спутниковых </a:t>
            </a:r>
            <a:r>
              <a:rPr lang="ru-RU" sz="1800" dirty="0" err="1"/>
              <a:t>нав</a:t>
            </a:r>
            <a:r>
              <a:rPr lang="ru-RU" sz="1800" dirty="0"/>
              <a:t>. систем является основным ДИ. </a:t>
            </a:r>
          </a:p>
          <a:p>
            <a:pPr marL="0" indent="360000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Приемники </a:t>
            </a:r>
            <a:r>
              <a:rPr lang="en-US" sz="1800" b="1" dirty="0">
                <a:solidFill>
                  <a:srgbClr val="0000FF"/>
                </a:solidFill>
              </a:rPr>
              <a:t>GPS</a:t>
            </a:r>
            <a:r>
              <a:rPr lang="ru-RU" sz="1800" b="1" dirty="0">
                <a:solidFill>
                  <a:srgbClr val="0000FF"/>
                </a:solidFill>
              </a:rPr>
              <a:t>, </a:t>
            </a:r>
            <a:r>
              <a:rPr lang="en-US" sz="1800" b="1" dirty="0">
                <a:solidFill>
                  <a:srgbClr val="0000FF"/>
                </a:solidFill>
              </a:rPr>
              <a:t>DGPS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предоставляют: </a:t>
            </a:r>
            <a:r>
              <a:rPr lang="ru-RU" sz="1800" b="1" dirty="0"/>
              <a:t>φ, λ, </a:t>
            </a:r>
            <a:r>
              <a:rPr lang="en-US" sz="1800" b="1" dirty="0"/>
              <a:t>COG</a:t>
            </a:r>
            <a:r>
              <a:rPr lang="ru-RU" sz="1800" b="1" dirty="0"/>
              <a:t>, </a:t>
            </a:r>
            <a:r>
              <a:rPr lang="en-US" sz="1800" b="1" dirty="0"/>
              <a:t>SOG</a:t>
            </a:r>
            <a:r>
              <a:rPr lang="ru-RU" sz="1800" b="1" dirty="0"/>
              <a:t>, </a:t>
            </a:r>
            <a:r>
              <a:rPr lang="en-US" sz="1800" b="1" i="1" dirty="0"/>
              <a:t>t</a:t>
            </a:r>
            <a:r>
              <a:rPr lang="ru-RU" sz="1800" dirty="0"/>
              <a:t>. По </a:t>
            </a:r>
            <a:r>
              <a:rPr lang="en-US" sz="1800" dirty="0"/>
              <a:t>GPS </a:t>
            </a:r>
            <a:r>
              <a:rPr lang="ru-RU" sz="1800" dirty="0"/>
              <a:t>место определяется с точностью </a:t>
            </a:r>
            <a:r>
              <a:rPr lang="ru-RU" sz="1800" b="1" dirty="0"/>
              <a:t>2,5-5 м</a:t>
            </a:r>
            <a:r>
              <a:rPr lang="ru-RU" sz="1800" dirty="0"/>
              <a:t>, по </a:t>
            </a:r>
            <a:r>
              <a:rPr lang="en-US" sz="1800" dirty="0"/>
              <a:t>DGPS </a:t>
            </a:r>
            <a:r>
              <a:rPr lang="ru-RU" sz="1800" dirty="0"/>
              <a:t>(</a:t>
            </a:r>
            <a:r>
              <a:rPr lang="en-US" sz="1800" dirty="0"/>
              <a:t>G</a:t>
            </a:r>
            <a:r>
              <a:rPr lang="ru-RU" sz="1800" dirty="0"/>
              <a:t>BAS и SBAS) – </a:t>
            </a:r>
            <a:r>
              <a:rPr lang="ru-RU" sz="1800" b="1" dirty="0"/>
              <a:t>0,5-1,5 м</a:t>
            </a:r>
            <a:r>
              <a:rPr lang="ru-RU" sz="1800" dirty="0"/>
              <a:t> </a:t>
            </a:r>
            <a:r>
              <a:rPr lang="en-US" sz="1800" dirty="0"/>
              <a:t>(95%)</a:t>
            </a:r>
            <a:r>
              <a:rPr lang="ru-RU" sz="1800" dirty="0"/>
              <a:t>.</a:t>
            </a:r>
          </a:p>
          <a:p>
            <a:pPr marL="0" indent="360000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Приемник </a:t>
            </a:r>
            <a:r>
              <a:rPr lang="en-US" sz="1800" b="1" dirty="0">
                <a:solidFill>
                  <a:srgbClr val="0000FF"/>
                </a:solidFill>
              </a:rPr>
              <a:t>GPS RTK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(</a:t>
            </a:r>
            <a:r>
              <a:rPr lang="en-US" sz="1800" dirty="0"/>
              <a:t>Real Time Kinematic</a:t>
            </a:r>
            <a:r>
              <a:rPr lang="ru-RU" sz="1800" dirty="0"/>
              <a:t>) дополнительно измеряет высоту/просадку (</a:t>
            </a:r>
            <a:r>
              <a:rPr lang="en-US" sz="1800" b="1" i="1" dirty="0"/>
              <a:t>h</a:t>
            </a:r>
            <a:r>
              <a:rPr lang="ru-RU" sz="1800" dirty="0"/>
              <a:t>) и позволяет получить точность φ, λ, </a:t>
            </a:r>
            <a:r>
              <a:rPr lang="en-US" sz="1800" i="1" dirty="0"/>
              <a:t>h</a:t>
            </a:r>
            <a:r>
              <a:rPr lang="en-US" sz="1800" dirty="0"/>
              <a:t>  </a:t>
            </a:r>
            <a:r>
              <a:rPr lang="ru-RU" sz="1800" b="1" dirty="0"/>
              <a:t>2-3 см</a:t>
            </a:r>
            <a:r>
              <a:rPr lang="ru-RU" sz="1800" dirty="0"/>
              <a:t>. </a:t>
            </a:r>
            <a:r>
              <a:rPr lang="en-US" sz="1800" dirty="0"/>
              <a:t>RTK</a:t>
            </a:r>
            <a:r>
              <a:rPr lang="ru-RU" sz="1800" dirty="0"/>
              <a:t> метод требует для реализации береговой станции, передающей поправки к </a:t>
            </a:r>
            <a:r>
              <a:rPr lang="en-US" sz="1800" dirty="0"/>
              <a:t>GPS</a:t>
            </a:r>
            <a:r>
              <a:rPr lang="ru-RU" sz="1800" dirty="0"/>
              <a:t> данным на частотах в VHF, UHF диапазонах. Этим определяется дальность работы от береговой </a:t>
            </a:r>
            <a:r>
              <a:rPr lang="en-US" sz="1800" dirty="0"/>
              <a:t>RTK</a:t>
            </a:r>
            <a:r>
              <a:rPr lang="ru-RU" sz="1800" dirty="0"/>
              <a:t> станции - до 20 миль.</a:t>
            </a:r>
          </a:p>
          <a:p>
            <a:pPr marL="0" indent="360000" fontAlgn="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Спутниковые компасы</a:t>
            </a:r>
            <a:r>
              <a:rPr lang="ru-RU" sz="1800" dirty="0"/>
              <a:t> предоставляют данные: </a:t>
            </a:r>
            <a:r>
              <a:rPr lang="ru-RU" sz="1800" b="1" dirty="0"/>
              <a:t>φ, λ, </a:t>
            </a:r>
            <a:r>
              <a:rPr lang="en-US" sz="1800" b="1" dirty="0"/>
              <a:t>HDG</a:t>
            </a:r>
            <a:r>
              <a:rPr lang="ru-RU" sz="1800" b="1" dirty="0"/>
              <a:t>, </a:t>
            </a:r>
            <a:r>
              <a:rPr lang="en-US" sz="1800" b="1" dirty="0"/>
              <a:t>COG</a:t>
            </a:r>
            <a:r>
              <a:rPr lang="ru-RU" sz="1800" b="1" dirty="0"/>
              <a:t>, </a:t>
            </a:r>
            <a:r>
              <a:rPr lang="en-US" sz="1800" b="1" dirty="0"/>
              <a:t>SOG</a:t>
            </a:r>
            <a:r>
              <a:rPr lang="ru-RU" sz="1800" b="1" dirty="0"/>
              <a:t>, </a:t>
            </a:r>
            <a:r>
              <a:rPr lang="en-US" sz="1800" b="1" dirty="0"/>
              <a:t>θ</a:t>
            </a:r>
            <a:r>
              <a:rPr lang="ru-RU" sz="1800" b="1" dirty="0"/>
              <a:t>, </a:t>
            </a:r>
            <a:r>
              <a:rPr lang="en-US" sz="1800" b="1" dirty="0"/>
              <a:t>ψ</a:t>
            </a:r>
            <a:r>
              <a:rPr lang="ru-RU" sz="1800" b="1" dirty="0"/>
              <a:t>, </a:t>
            </a:r>
            <a:r>
              <a:rPr lang="en-US" sz="1800" b="1" dirty="0"/>
              <a:t>t</a:t>
            </a:r>
            <a:r>
              <a:rPr lang="ru-RU" sz="1800" b="1" dirty="0"/>
              <a:t>,</a:t>
            </a:r>
            <a:r>
              <a:rPr lang="ru-RU" sz="1800" dirty="0"/>
              <a:t> где </a:t>
            </a:r>
            <a:r>
              <a:rPr lang="en-US" sz="1800" dirty="0"/>
              <a:t>θ</a:t>
            </a:r>
            <a:r>
              <a:rPr lang="ru-RU" sz="1800" dirty="0"/>
              <a:t> и </a:t>
            </a:r>
            <a:r>
              <a:rPr lang="en-US" sz="1800" dirty="0"/>
              <a:t>ψ </a:t>
            </a:r>
            <a:r>
              <a:rPr lang="ru-RU" sz="1800" dirty="0"/>
              <a:t>– углы килевой и бортовой качки.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4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1825</Words>
  <Application>Microsoft Office PowerPoint</Application>
  <PresentationFormat>Экран (4:3)</PresentationFormat>
  <Paragraphs>171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СИСТЕМА ДИНАМИЧЕСКОГО ПОЗИЦИОНИРОВАНИЯ </vt:lpstr>
      <vt:lpstr>1. Системы ДП, общие сведения</vt:lpstr>
      <vt:lpstr>Презентация PowerPoint</vt:lpstr>
      <vt:lpstr>Факторы, воздействующие на судно</vt:lpstr>
      <vt:lpstr>Презентация PowerPoint</vt:lpstr>
      <vt:lpstr>Презентация PowerPoint</vt:lpstr>
      <vt:lpstr>2. СОСТАВ DPS</vt:lpstr>
      <vt:lpstr>Презентация PowerPoint</vt:lpstr>
      <vt:lpstr>Датчики информации DPS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Программное обеспечение DPS</vt:lpstr>
      <vt:lpstr>Упрощенная схема работы системы в режиме «Auto DP» </vt:lpstr>
      <vt:lpstr>Презентация PowerPoint</vt:lpstr>
      <vt:lpstr>Блок-схема ММД судна, управляемого рулем и винтом</vt:lpstr>
      <vt:lpstr>4. DPS «NavDP4000» (Navis)</vt:lpstr>
      <vt:lpstr> Состав системы  (судно с двумя азиподами и носовыми туннельными ПРУ) </vt:lpstr>
      <vt:lpstr>Презентация PowerPoint</vt:lpstr>
      <vt:lpstr>Портативная панель управления</vt:lpstr>
      <vt:lpstr>НАЗНАЧЕНИЕ КНОПОК УПРАВЛЕНИЯ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МАНЕВРИРОВАНИЕМ И СИСТЕМА ДИНАМИЧЕСКОГО ПОЗИЦИОНИРОВАНИЯ </dc:title>
  <dc:creator>k</dc:creator>
  <cp:lastModifiedBy>k</cp:lastModifiedBy>
  <cp:revision>128</cp:revision>
  <dcterms:created xsi:type="dcterms:W3CDTF">2020-08-14T14:27:46Z</dcterms:created>
  <dcterms:modified xsi:type="dcterms:W3CDTF">2020-09-20T06:29:27Z</dcterms:modified>
</cp:coreProperties>
</file>