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81" r:id="rId6"/>
    <p:sldId id="262" r:id="rId7"/>
    <p:sldId id="282" r:id="rId8"/>
    <p:sldId id="287" r:id="rId9"/>
    <p:sldId id="283" r:id="rId10"/>
    <p:sldId id="284" r:id="rId11"/>
    <p:sldId id="288" r:id="rId12"/>
    <p:sldId id="285" r:id="rId13"/>
    <p:sldId id="286" r:id="rId14"/>
    <p:sldId id="289" r:id="rId15"/>
    <p:sldId id="263" r:id="rId16"/>
    <p:sldId id="264" r:id="rId17"/>
    <p:sldId id="280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B8"/>
    <a:srgbClr val="FF00FF"/>
    <a:srgbClr val="009999"/>
    <a:srgbClr val="0099CC"/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6957-2AC5-4F21-8B1C-B01D2D40C0B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70CF-75B9-4811-879B-F61A85B6C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F70CF-75B9-4811-879B-F61A85B6C8D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364A-3F73-4BF3-AFF1-42744C1230A9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2FB1-00B0-41B8-B41D-1F17C4617A1F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6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7ABF-2A99-4777-8A4F-078EC4783621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1486-F036-40C4-9026-F7872BD1A2DC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0154-0F45-4602-9809-B0A8F52C9C0D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5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2CD-EECD-4196-9055-DAC2A0F6EDBD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71A8-E601-49A8-8EA7-7BD7FF26BBA8}" type="datetime1">
              <a:rPr lang="ru-RU" smtClean="0"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9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295F-618E-4EC7-8AFC-4B0AFA7160E1}" type="datetime1">
              <a:rPr lang="ru-RU" smtClean="0"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E6D7-777E-4C09-829E-C56DEC286E2F}" type="datetime1">
              <a:rPr lang="ru-RU" smtClean="0"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099-8E16-42A2-A87B-B454A3BF02A9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1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1B71-E18D-49E0-AA0F-9DDD66374C76}" type="datetime1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6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C49B-2D36-4612-9B50-45C72D979966}" type="datetime1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4AE4-D258-40C8-AC93-22AC5D1AE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avis.spb.ru/wp-content/uploads/2012/06/jp_ah_500p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hyperlink" Target="http://www.navis.spb.ru/wp-content/uploads/2012/06/jp_shah_500px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s.spb.ru/wp-content/uploads/2012/06/JP_hold_po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vis.spb.ru/wp-content/uploads/2012/06/track-autonav_5002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navis.spb.ru/wp-content/uploads/2012/06/windvane_5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vis.spb.ru/wp-content/uploads/2012/06/Wind-Current_3193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0" Type="http://schemas.openxmlformats.org/officeDocument/2006/relationships/hyperlink" Target="http://www.navis.spb.ru/wp-content/uploads/2012/06/CTS-Pilot_500.jpg" TargetMode="External"/><Relationship Id="rId4" Type="http://schemas.openxmlformats.org/officeDocument/2006/relationships/hyperlink" Target="http://www.navis.spb.ru/wp-content/uploads/2012/06/RiverPilot_500.jpg" TargetMode="External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Тема: СИСТЕМА </a:t>
            </a:r>
            <a:r>
              <a:rPr lang="ru-RU" sz="2800" b="1" dirty="0">
                <a:solidFill>
                  <a:srgbClr val="FF0000"/>
                </a:solidFill>
              </a:rPr>
              <a:t>УПРАВЛЕНИЯ МАНЕВРИРОВАНИЕМ </a:t>
            </a:r>
            <a:r>
              <a:rPr lang="ru-RU" sz="2800" b="1" dirty="0" smtClean="0">
                <a:solidFill>
                  <a:srgbClr val="FF0000"/>
                </a:solidFill>
              </a:rPr>
              <a:t>СУДНА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344816" cy="309634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Система </a:t>
            </a:r>
            <a:r>
              <a:rPr lang="en-US" sz="2400" b="1" dirty="0" smtClean="0">
                <a:solidFill>
                  <a:schemeClr val="tx1"/>
                </a:solidFill>
              </a:rPr>
              <a:t>MCS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общие сведения.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Режимы управления </a:t>
            </a:r>
            <a:r>
              <a:rPr lang="en-US" sz="2400" b="1" dirty="0" smtClean="0">
                <a:solidFill>
                  <a:schemeClr val="tx1"/>
                </a:solidFill>
              </a:rPr>
              <a:t>MCS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Информационная поддержка при маневрировании</a:t>
            </a:r>
            <a:endParaRPr lang="ru-RU" sz="24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MCS </a:t>
            </a:r>
            <a:r>
              <a:rPr lang="ru-RU" sz="2400" b="1" dirty="0">
                <a:solidFill>
                  <a:schemeClr val="tx1"/>
                </a:solidFill>
              </a:rPr>
              <a:t>NavJP (</a:t>
            </a:r>
            <a:r>
              <a:rPr lang="en-US" sz="2400" b="1" dirty="0">
                <a:solidFill>
                  <a:schemeClr val="tx1"/>
                </a:solidFill>
              </a:rPr>
              <a:t>Navis</a:t>
            </a:r>
            <a:r>
              <a:rPr lang="ru-RU" sz="2400" b="1" dirty="0">
                <a:solidFill>
                  <a:schemeClr val="tx1"/>
                </a:solidFill>
              </a:rPr>
              <a:t>).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MCS </a:t>
            </a:r>
            <a:r>
              <a:rPr lang="ru-RU" sz="2400" b="1" dirty="0">
                <a:solidFill>
                  <a:schemeClr val="tx1"/>
                </a:solidFill>
              </a:rPr>
              <a:t>EMRI </a:t>
            </a:r>
            <a:r>
              <a:rPr lang="en-US" sz="2400" b="1" dirty="0">
                <a:solidFill>
                  <a:schemeClr val="tx1"/>
                </a:solidFill>
              </a:rPr>
              <a:t>JS</a:t>
            </a:r>
            <a:r>
              <a:rPr lang="ru-RU" sz="2400" b="1" dirty="0">
                <a:solidFill>
                  <a:schemeClr val="tx1"/>
                </a:solidFill>
              </a:rPr>
              <a:t>/DP (Дания)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B800B8"/>
                </a:solidFill>
              </a:rPr>
              <a:t/>
            </a:r>
            <a:br>
              <a:rPr lang="ru-RU" sz="2400" b="1" dirty="0" smtClean="0">
                <a:solidFill>
                  <a:srgbClr val="B800B8"/>
                </a:solidFill>
              </a:rPr>
            </a:br>
            <a:r>
              <a:rPr lang="ru-RU" sz="2400" b="1" dirty="0" smtClean="0">
                <a:solidFill>
                  <a:srgbClr val="B800B8"/>
                </a:solidFill>
              </a:rPr>
              <a:t>Предиктор </a:t>
            </a:r>
            <a:r>
              <a:rPr lang="ru-RU" sz="2400" b="1" dirty="0">
                <a:solidFill>
                  <a:srgbClr val="B800B8"/>
                </a:solidFill>
              </a:rPr>
              <a:t>движения корпуса судна при </a:t>
            </a:r>
            <a:r>
              <a:rPr lang="ru-RU" sz="2400" b="1" dirty="0" smtClean="0">
                <a:solidFill>
                  <a:srgbClr val="B800B8"/>
                </a:solidFill>
              </a:rPr>
              <a:t>повороте</a:t>
            </a:r>
            <a:r>
              <a:rPr lang="ru-RU" sz="2400" dirty="0">
                <a:solidFill>
                  <a:srgbClr val="B800B8"/>
                </a:solidFill>
              </a:rPr>
              <a:t/>
            </a:r>
            <a:br>
              <a:rPr lang="ru-RU" sz="2400" dirty="0">
                <a:solidFill>
                  <a:srgbClr val="B800B8"/>
                </a:solidFill>
              </a:rPr>
            </a:br>
            <a:endParaRPr lang="ru-RU" sz="2400" dirty="0">
              <a:solidFill>
                <a:srgbClr val="B800B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/>
              <a:t>а</a:t>
            </a:r>
            <a:r>
              <a:rPr lang="ru-RU" sz="1800" dirty="0"/>
              <a:t>) в ECDIS «</a:t>
            </a:r>
            <a:r>
              <a:rPr lang="en-US" sz="1800" dirty="0"/>
              <a:t>NS</a:t>
            </a:r>
            <a:r>
              <a:rPr lang="ru-RU" sz="1800" dirty="0"/>
              <a:t>4000»; </a:t>
            </a:r>
          </a:p>
          <a:p>
            <a:pPr marL="0" indent="0">
              <a:buNone/>
            </a:pPr>
            <a:r>
              <a:rPr lang="ru-RU" sz="1800" i="1" dirty="0"/>
              <a:t>б</a:t>
            </a:r>
            <a:r>
              <a:rPr lang="en-US" sz="1800" dirty="0"/>
              <a:t>) </a:t>
            </a:r>
            <a:r>
              <a:rPr lang="ru-RU" sz="1800" dirty="0"/>
              <a:t>по программе</a:t>
            </a:r>
            <a:r>
              <a:rPr lang="en-US" sz="1800" dirty="0"/>
              <a:t> «</a:t>
            </a:r>
            <a:r>
              <a:rPr lang="en-US" sz="1800" dirty="0" err="1"/>
              <a:t>Qastor</a:t>
            </a:r>
            <a:r>
              <a:rPr lang="en-US" sz="1800" dirty="0"/>
              <a:t>» </a:t>
            </a:r>
            <a:r>
              <a:rPr lang="ru-RU" sz="1800" dirty="0"/>
              <a:t>компании</a:t>
            </a:r>
            <a:r>
              <a:rPr lang="en-US" sz="1800" dirty="0"/>
              <a:t> «Quality Positioning Services BV».</a:t>
            </a:r>
            <a:endParaRPr lang="ru-RU" sz="1800" dirty="0"/>
          </a:p>
          <a:p>
            <a:pPr marL="0" indent="0">
              <a:buNone/>
            </a:pPr>
            <a:r>
              <a:rPr lang="en-US" sz="1800" dirty="0"/>
              <a:t>     </a:t>
            </a:r>
            <a:r>
              <a:rPr lang="ru-RU" sz="1800" dirty="0"/>
              <a:t>Прогнозируется по текущим данным ДИ на период </a:t>
            </a:r>
            <a:r>
              <a:rPr lang="ru-RU" sz="1800" dirty="0" smtClean="0"/>
              <a:t>до </a:t>
            </a:r>
            <a:r>
              <a:rPr lang="ru-RU" sz="1800" dirty="0"/>
              <a:t>6 мин.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8353"/>
            <a:ext cx="3220720" cy="3744595"/>
          </a:xfrm>
          <a:prstGeom prst="rect">
            <a:avLst/>
          </a:prstGeom>
          <a:noFill/>
          <a:ln w="22225">
            <a:solidFill>
              <a:srgbClr val="548D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28346" r="39371" b="18898"/>
          <a:stretch>
            <a:fillRect/>
          </a:stretch>
        </p:blipFill>
        <p:spPr bwMode="auto">
          <a:xfrm>
            <a:off x="4211960" y="908720"/>
            <a:ext cx="4543425" cy="37496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6" y="3700952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а</a:t>
            </a:r>
            <a:r>
              <a:rPr lang="ru-RU" sz="3200" b="1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744013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б</a:t>
            </a:r>
            <a:r>
              <a:rPr lang="en-US" sz="3200" b="1" dirty="0"/>
              <a:t>)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34C6-D8C0-45F7-A360-4DA065B0D3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52728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Режим швартовки</a:t>
            </a:r>
            <a:endParaRPr lang="ru-RU" sz="2800" dirty="0">
              <a:solidFill>
                <a:srgbClr val="0099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57592" cy="5400600"/>
          </a:xfrm>
        </p:spPr>
        <p:txBody>
          <a:bodyPr>
            <a:normAutofit fontScale="92500"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/>
              <a:t>При швартовке должно быть четкое и полное представление о ситуации, включая знание дистанции до причала носа и кормы; угла ДП судна по отношению к нему; курса, линейной и угловой скорости судна относительно грунта; а также скорости движения кормовой и носовой частей судна. Скорость судна при касании с причалом обычно не должна превышать 10 см/с, для некоторых судов опасной уже является скорость 5 см/с.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/>
              <a:t>        </a:t>
            </a:r>
            <a:r>
              <a:rPr lang="ru-RU" sz="1800" b="1" dirty="0">
                <a:solidFill>
                  <a:srgbClr val="C00000"/>
                </a:solidFill>
              </a:rPr>
              <a:t>Швартовный режим («</a:t>
            </a:r>
            <a:r>
              <a:rPr lang="en-US" sz="1800" b="1" dirty="0">
                <a:solidFill>
                  <a:srgbClr val="C00000"/>
                </a:solidFill>
              </a:rPr>
              <a:t>Docking Mode</a:t>
            </a:r>
            <a:r>
              <a:rPr lang="ru-RU" sz="1800" b="1" dirty="0">
                <a:solidFill>
                  <a:srgbClr val="C00000"/>
                </a:solidFill>
              </a:rPr>
              <a:t>») </a:t>
            </a:r>
            <a:r>
              <a:rPr lang="en-US" sz="1800" b="1" dirty="0">
                <a:solidFill>
                  <a:srgbClr val="C00000"/>
                </a:solidFill>
              </a:rPr>
              <a:t>ECDIS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в общем случае обеспечивает возможность получения и отображения на экране следующих данных: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мгновенных значений продольной и угловой скорости судна;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векторов текущей скорости движения носа и кормы;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значений поперечной компоненты скорости носа и кормы;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угла ДП по отношению к причалу;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минимальных расстояний от средней и концевых точек контуров носа и кормы до введенных оператором отрезков, отмечающих  край причала или кромку отмели (или расстояний между заданными оператором точками на контуре судна и соответствующими им заданными точками на карте);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заданное количество (до 10-15) прогнозируемых положений контура судна через определенный (1-30 с.) интервал времени;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0000F6"/>
                </a:solidFill>
              </a:rPr>
              <a:t>заданное количество (до 10-15) прошлых положений контура судна через определенный (1-30 с.) интервал времени.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7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B800B8"/>
                </a:solidFill>
              </a:rPr>
              <a:t/>
            </a:r>
            <a:br>
              <a:rPr lang="ru-RU" sz="2400" b="1" dirty="0" smtClean="0">
                <a:solidFill>
                  <a:srgbClr val="B800B8"/>
                </a:solidFill>
              </a:rPr>
            </a:br>
            <a:r>
              <a:rPr lang="ru-RU" sz="2400" b="1" dirty="0" smtClean="0">
                <a:solidFill>
                  <a:srgbClr val="B800B8"/>
                </a:solidFill>
              </a:rPr>
              <a:t>Отображение </a:t>
            </a:r>
            <a:r>
              <a:rPr lang="ru-RU" sz="2400" b="1" dirty="0">
                <a:solidFill>
                  <a:srgbClr val="B800B8"/>
                </a:solidFill>
              </a:rPr>
              <a:t>информации при развороте корпуса судна в узкости (программа «</a:t>
            </a:r>
            <a:r>
              <a:rPr lang="en-US" sz="2400" b="1" dirty="0" err="1">
                <a:solidFill>
                  <a:srgbClr val="B800B8"/>
                </a:solidFill>
              </a:rPr>
              <a:t>Qastor</a:t>
            </a:r>
            <a:r>
              <a:rPr lang="ru-RU" sz="2400" b="1" dirty="0">
                <a:solidFill>
                  <a:srgbClr val="B800B8"/>
                </a:solidFill>
              </a:rPr>
              <a:t>»)</a:t>
            </a:r>
            <a:r>
              <a:rPr lang="ru-RU" sz="2400" dirty="0">
                <a:solidFill>
                  <a:srgbClr val="B800B8"/>
                </a:solidFill>
              </a:rPr>
              <a:t/>
            </a:r>
            <a:br>
              <a:rPr lang="ru-RU" sz="2400" dirty="0">
                <a:solidFill>
                  <a:srgbClr val="B800B8"/>
                </a:solidFill>
              </a:rPr>
            </a:br>
            <a:endParaRPr lang="ru-RU" sz="2400" dirty="0">
              <a:solidFill>
                <a:srgbClr val="B800B8"/>
              </a:solidFill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899583" y="1268748"/>
            <a:ext cx="7639635" cy="4214063"/>
            <a:chOff x="0" y="0"/>
            <a:chExt cx="7380" cy="4072"/>
          </a:xfrm>
        </p:grpSpPr>
        <p:pic>
          <p:nvPicPr>
            <p:cNvPr id="5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1" t="16693" r="35432" b="17953"/>
            <a:stretch>
              <a:fillRect/>
            </a:stretch>
          </p:blipFill>
          <p:spPr bwMode="auto">
            <a:xfrm>
              <a:off x="0" y="34"/>
              <a:ext cx="5481" cy="399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7" t="10709" r="8464" b="6929"/>
            <a:stretch>
              <a:fillRect/>
            </a:stretch>
          </p:blipFill>
          <p:spPr bwMode="auto">
            <a:xfrm>
              <a:off x="5481" y="0"/>
              <a:ext cx="1899" cy="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34C6-D8C0-45F7-A360-4DA065B0D3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B800B8"/>
                </a:solidFill>
              </a:rPr>
              <a:t>Отображение информации при швартовке (программа «</a:t>
            </a:r>
            <a:r>
              <a:rPr lang="en-US" sz="2400" b="1" dirty="0" err="1">
                <a:solidFill>
                  <a:srgbClr val="B800B8"/>
                </a:solidFill>
              </a:rPr>
              <a:t>Qastor</a:t>
            </a:r>
            <a:r>
              <a:rPr lang="ru-RU" sz="2400" b="1" dirty="0">
                <a:solidFill>
                  <a:srgbClr val="B800B8"/>
                </a:solidFill>
              </a:rPr>
              <a:t>»)</a:t>
            </a:r>
            <a:endParaRPr lang="ru-RU" sz="2400" dirty="0">
              <a:solidFill>
                <a:srgbClr val="B800B8"/>
              </a:solidFill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899578" y="1412776"/>
            <a:ext cx="7724783" cy="4233062"/>
            <a:chOff x="0" y="0"/>
            <a:chExt cx="7679" cy="4210"/>
          </a:xfrm>
        </p:grpSpPr>
        <p:pic>
          <p:nvPicPr>
            <p:cNvPr id="5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38" t="17953" r="12796" b="30551"/>
            <a:stretch>
              <a:fillRect/>
            </a:stretch>
          </p:blipFill>
          <p:spPr bwMode="auto">
            <a:xfrm>
              <a:off x="5749" y="0"/>
              <a:ext cx="1930" cy="421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Рисунок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5" t="31496" r="41339" b="30551"/>
            <a:stretch>
              <a:fillRect/>
            </a:stretch>
          </p:blipFill>
          <p:spPr bwMode="auto">
            <a:xfrm>
              <a:off x="0" y="0"/>
              <a:ext cx="5729" cy="421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34C6-D8C0-45F7-A360-4DA065B0D3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B800B8"/>
                </a:solidFill>
              </a:rPr>
              <a:t>Отображение информации в «</a:t>
            </a:r>
            <a:r>
              <a:rPr lang="en-US" sz="2800" b="1" dirty="0">
                <a:solidFill>
                  <a:srgbClr val="B800B8"/>
                </a:solidFill>
              </a:rPr>
              <a:t>Docking Mode</a:t>
            </a:r>
            <a:r>
              <a:rPr lang="ru-RU" sz="2800" b="1" dirty="0">
                <a:solidFill>
                  <a:srgbClr val="B800B8"/>
                </a:solidFill>
              </a:rPr>
              <a:t>» ECDIS «</a:t>
            </a:r>
            <a:r>
              <a:rPr lang="en-US" sz="2800" b="1" dirty="0">
                <a:solidFill>
                  <a:srgbClr val="B800B8"/>
                </a:solidFill>
              </a:rPr>
              <a:t>NS</a:t>
            </a:r>
            <a:r>
              <a:rPr lang="ru-RU" sz="2800" b="1" dirty="0">
                <a:solidFill>
                  <a:srgbClr val="B800B8"/>
                </a:solidFill>
              </a:rPr>
              <a:t>4000»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40930" cy="54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29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/>
            </a:r>
            <a:br>
              <a:rPr lang="ru-RU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4. </a:t>
            </a:r>
            <a:r>
              <a:rPr lang="en-US" sz="2800" b="1" dirty="0" smtClean="0">
                <a:solidFill>
                  <a:srgbClr val="FF00FF"/>
                </a:solidFill>
              </a:rPr>
              <a:t>MCS  </a:t>
            </a:r>
            <a:r>
              <a:rPr lang="ru-RU" sz="2800" b="1" dirty="0" smtClean="0">
                <a:solidFill>
                  <a:srgbClr val="FF00FF"/>
                </a:solidFill>
              </a:rPr>
              <a:t>NavJP</a:t>
            </a:r>
            <a:r>
              <a:rPr lang="en-US" sz="2800" b="1" dirty="0" smtClean="0">
                <a:solidFill>
                  <a:srgbClr val="FF00FF"/>
                </a:solidFill>
              </a:rPr>
              <a:t> </a:t>
            </a:r>
            <a:r>
              <a:rPr lang="ru-RU" sz="2800" b="1" dirty="0">
                <a:solidFill>
                  <a:srgbClr val="FF00FF"/>
                </a:solidFill>
              </a:rPr>
              <a:t>(</a:t>
            </a:r>
            <a:r>
              <a:rPr lang="en-US" sz="2800" b="1" dirty="0">
                <a:solidFill>
                  <a:srgbClr val="FF00FF"/>
                </a:solidFill>
              </a:rPr>
              <a:t>Navis</a:t>
            </a:r>
            <a:r>
              <a:rPr lang="ru-RU" sz="2800" b="1" dirty="0">
                <a:solidFill>
                  <a:srgbClr val="FF00FF"/>
                </a:solidFill>
              </a:rPr>
              <a:t>)</a:t>
            </a:r>
            <a:r>
              <a:rPr lang="ru-RU" sz="2800" dirty="0">
                <a:solidFill>
                  <a:srgbClr val="FF00FF"/>
                </a:solidFill>
              </a:rPr>
              <a:t/>
            </a:r>
            <a:br>
              <a:rPr lang="ru-RU" sz="2800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5"/>
            <a:ext cx="7920880" cy="2160240"/>
          </a:xfrm>
        </p:spPr>
        <p:txBody>
          <a:bodyPr>
            <a:normAutofit fontScale="92500" lnSpcReduction="20000"/>
          </a:bodyPr>
          <a:lstStyle/>
          <a:p>
            <a:pPr marL="0" indent="360000" fontAlgn="base">
              <a:spcBef>
                <a:spcPts val="0"/>
              </a:spcBef>
              <a:buNone/>
            </a:pPr>
            <a:r>
              <a:rPr lang="ru-RU" sz="1800" dirty="0"/>
              <a:t>NavJP позволяет управлять судном в любом направлении, вручную задав необходимое продольное и поперечное перемещение, скорость движения и вращение судна с помощью 3-х осевого джойстика. Система автоматически вычисляет требуемое количество тяги, которое будет выделено от каждого движителя, заменяя собой обычные способы управления каждым движителем вручную..</a:t>
            </a:r>
          </a:p>
          <a:p>
            <a:pPr marL="0" indent="360000" fontAlgn="base">
              <a:spcBef>
                <a:spcPts val="0"/>
              </a:spcBef>
              <a:buNone/>
            </a:pPr>
            <a:r>
              <a:rPr lang="ru-RU" sz="1800" dirty="0"/>
              <a:t>На переднем ходу с достаточно высокой скоростью система NavJP функционирует как АР, управляя курсом или траекторией судна, используя стороннюю ЭКНИС. В этом случае </a:t>
            </a:r>
            <a:r>
              <a:rPr lang="en-US" sz="1800" dirty="0"/>
              <a:t>PCS</a:t>
            </a:r>
            <a:r>
              <a:rPr lang="ru-RU" sz="1800" dirty="0"/>
              <a:t> и ПРУ не задействованы.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6253"/>
            <a:ext cx="8299175" cy="31667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3059668"/>
            <a:ext cx="3804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Пульт управления системы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0FF"/>
                </a:solidFill>
              </a:rPr>
              <a:t>Состав </a:t>
            </a:r>
            <a:r>
              <a:rPr lang="ru-RU" sz="2800" b="1" dirty="0">
                <a:solidFill>
                  <a:srgbClr val="0000FF"/>
                </a:solidFill>
              </a:rPr>
              <a:t>системы </a:t>
            </a: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(</a:t>
            </a:r>
            <a:r>
              <a:rPr lang="ru-RU" sz="2800" dirty="0">
                <a:solidFill>
                  <a:srgbClr val="0000FF"/>
                </a:solidFill>
              </a:rPr>
              <a:t>судно с двумя ВРШ и носовыми туннельными ПРУ)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://www.navis.spb.ru/wp-content/uploads/2019/07/NavJP_diagram-931x1024.png"/>
          <p:cNvPicPr/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69588"/>
            <a:ext cx="5607069" cy="50581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506" y="260649"/>
            <a:ext cx="4042792" cy="3744415"/>
          </a:xfrm>
        </p:spPr>
        <p:txBody>
          <a:bodyPr>
            <a:normAutofit fontScale="92500" lnSpcReduction="20000"/>
          </a:bodyPr>
          <a:lstStyle/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На секции расположены органы</a:t>
            </a:r>
            <a:r>
              <a:rPr lang="ru-RU" sz="1800" b="1" dirty="0" smtClean="0">
                <a:solidFill>
                  <a:srgbClr val="C00000"/>
                </a:solidFill>
              </a:rPr>
              <a:t>:</a:t>
            </a:r>
            <a:endParaRPr lang="ru-RU" sz="1800" b="1" dirty="0">
              <a:solidFill>
                <a:srgbClr val="C00000"/>
              </a:solidFill>
            </a:endParaRP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</a:t>
            </a:r>
            <a:r>
              <a:rPr lang="ru-RU" sz="1800" dirty="0" smtClean="0"/>
              <a:t> </a:t>
            </a:r>
            <a:r>
              <a:rPr lang="ru-RU" sz="1800" dirty="0"/>
              <a:t>- для </a:t>
            </a:r>
            <a:r>
              <a:rPr lang="ru-RU" sz="1800" dirty="0" err="1"/>
              <a:t>вкл</a:t>
            </a:r>
            <a:r>
              <a:rPr lang="ru-RU" sz="1800" dirty="0"/>
              <a:t>/</a:t>
            </a:r>
            <a:r>
              <a:rPr lang="ru-RU" sz="1800" dirty="0" err="1"/>
              <a:t>выкл</a:t>
            </a:r>
            <a:r>
              <a:rPr lang="ru-RU" sz="1800" dirty="0"/>
              <a:t> питания;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   </a:t>
            </a:r>
            <a:r>
              <a:rPr lang="en-US" sz="1800" dirty="0" smtClean="0"/>
              <a:t>      </a:t>
            </a:r>
            <a:r>
              <a:rPr lang="ru-RU" sz="1800" dirty="0" smtClean="0"/>
              <a:t>- </a:t>
            </a:r>
            <a:r>
              <a:rPr lang="ru-RU" sz="1800" dirty="0"/>
              <a:t>для указания на состояние связи с управляющим компьютером по каналу </a:t>
            </a:r>
            <a:r>
              <a:rPr lang="ru-RU" sz="1800" dirty="0" err="1"/>
              <a:t>Ethernet</a:t>
            </a:r>
            <a:r>
              <a:rPr lang="ru-RU" sz="1800" dirty="0"/>
              <a:t>; 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FF"/>
                </a:solidFill>
              </a:rPr>
              <a:t>Menu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/>
              <a:t>–</a:t>
            </a:r>
            <a:r>
              <a:rPr lang="ru-RU" sz="1800" dirty="0"/>
              <a:t> для открытия меню быстрых настроек;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FF"/>
                </a:solidFill>
              </a:rPr>
              <a:t>Track</a:t>
            </a:r>
            <a:r>
              <a:rPr lang="en-US" sz="1800" b="1" dirty="0"/>
              <a:t> </a:t>
            </a:r>
            <a:r>
              <a:rPr lang="ru-RU" sz="1800" dirty="0"/>
              <a:t> – для выбора режима </a:t>
            </a:r>
            <a:r>
              <a:rPr lang="en-US" sz="1800" dirty="0"/>
              <a:t>Track control</a:t>
            </a:r>
            <a:r>
              <a:rPr lang="ru-RU" sz="1800" dirty="0"/>
              <a:t>;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Auto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HDG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dirty="0"/>
              <a:t>– для выбора режима </a:t>
            </a:r>
            <a:r>
              <a:rPr lang="en-US" sz="1800" dirty="0"/>
              <a:t>Auto Heading</a:t>
            </a:r>
            <a:r>
              <a:rPr lang="ru-RU" sz="1800" dirty="0"/>
              <a:t>;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FF"/>
                </a:solidFill>
              </a:rPr>
              <a:t>ROT</a:t>
            </a:r>
            <a:r>
              <a:rPr lang="ru-RU" sz="1800" b="1" dirty="0">
                <a:solidFill>
                  <a:srgbClr val="0000FF"/>
                </a:solidFill>
              </a:rPr>
              <a:t>/</a:t>
            </a:r>
            <a:r>
              <a:rPr lang="en-US" sz="1800" b="1" dirty="0">
                <a:solidFill>
                  <a:srgbClr val="0000FF"/>
                </a:solidFill>
              </a:rPr>
              <a:t>RAD </a:t>
            </a:r>
            <a:r>
              <a:rPr lang="ru-RU" sz="1800" dirty="0"/>
              <a:t>– для выбора угловой скорости/радиуса поворота;</a:t>
            </a:r>
          </a:p>
          <a:p>
            <a:pPr marL="360000" indent="-36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FF"/>
                </a:solidFill>
              </a:rPr>
              <a:t>Mode</a:t>
            </a:r>
            <a:r>
              <a:rPr lang="ru-RU" sz="1800" dirty="0"/>
              <a:t> - для просмотра режимов управления на дисплее.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2655"/>
            <a:ext cx="4071648" cy="36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44475" cy="25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lum bright="31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8" y="894874"/>
            <a:ext cx="276860" cy="229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4005064"/>
            <a:ext cx="810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en-US" b="1" dirty="0">
                <a:solidFill>
                  <a:srgbClr val="0000FF"/>
                </a:solidFill>
              </a:rPr>
              <a:t>In Control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/>
              <a:t>- </a:t>
            </a:r>
            <a:r>
              <a:rPr lang="ru-RU" dirty="0"/>
              <a:t>для передачи управления между панелями управления системы;</a:t>
            </a:r>
          </a:p>
          <a:p>
            <a:pPr marL="360000" indent="-360000"/>
            <a:r>
              <a:rPr lang="en-US" b="1" dirty="0">
                <a:solidFill>
                  <a:srgbClr val="0000FF"/>
                </a:solidFill>
              </a:rPr>
              <a:t>DIM Mode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dirty="0"/>
              <a:t>- для управления яркостью подсветки панели управления;</a:t>
            </a:r>
          </a:p>
          <a:p>
            <a:pPr marL="360000" indent="-360000"/>
            <a:r>
              <a:rPr lang="en-US" b="1" dirty="0" smtClean="0">
                <a:solidFill>
                  <a:srgbClr val="0000FF"/>
                </a:solidFill>
              </a:rPr>
              <a:t>Cancel</a:t>
            </a:r>
            <a:r>
              <a:rPr lang="en-US" b="1" dirty="0" smtClean="0"/>
              <a:t> </a:t>
            </a:r>
            <a:r>
              <a:rPr lang="ru-RU" dirty="0"/>
              <a:t>- выполняет </a:t>
            </a:r>
            <a:r>
              <a:rPr lang="ru-RU" dirty="0" smtClean="0"/>
              <a:t>отмен</a:t>
            </a:r>
            <a:r>
              <a:rPr lang="ru-RU" dirty="0"/>
              <a:t>у</a:t>
            </a:r>
            <a:r>
              <a:rPr lang="ru-RU" dirty="0" smtClean="0"/>
              <a:t>, например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в случае неправильного ввода;</a:t>
            </a:r>
          </a:p>
          <a:p>
            <a:pPr marL="360000" indent="-360000"/>
            <a:r>
              <a:rPr lang="en-US" b="1" dirty="0" smtClean="0">
                <a:solidFill>
                  <a:srgbClr val="0000FF"/>
                </a:solidFill>
              </a:rPr>
              <a:t>Alarm </a:t>
            </a:r>
            <a:r>
              <a:rPr lang="en-US" b="1" dirty="0">
                <a:solidFill>
                  <a:srgbClr val="0000FF"/>
                </a:solidFill>
              </a:rPr>
              <a:t>ACK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- для подтверждения входящих тревожных сообщений;</a:t>
            </a:r>
          </a:p>
          <a:p>
            <a:pPr marL="360000" indent="-360000"/>
            <a:r>
              <a:rPr lang="en-US" b="1" dirty="0" smtClean="0">
                <a:solidFill>
                  <a:srgbClr val="0000FF"/>
                </a:solidFill>
              </a:rPr>
              <a:t>Knob</a:t>
            </a:r>
            <a:r>
              <a:rPr lang="ru-RU" dirty="0" smtClean="0"/>
              <a:t> – дополнен кнопкой вверху и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ru-RU" dirty="0"/>
              <a:t>бокам </a:t>
            </a:r>
            <a:r>
              <a:rPr lang="ru-RU" dirty="0" smtClean="0"/>
              <a:t>кнопками </a:t>
            </a:r>
            <a:r>
              <a:rPr lang="ru-RU" dirty="0"/>
              <a:t>смещения вверх, вниз, влево, </a:t>
            </a:r>
            <a:r>
              <a:rPr lang="ru-RU" dirty="0" smtClean="0"/>
              <a:t>вправо. Кноб предназначен </a:t>
            </a:r>
            <a:r>
              <a:rPr lang="ru-RU" dirty="0"/>
              <a:t>для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смещения </a:t>
            </a:r>
            <a:r>
              <a:rPr lang="ru-RU" dirty="0"/>
              <a:t>позиции и курса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r>
              <a:rPr lang="ru-RU" dirty="0" smtClean="0"/>
              <a:t>навигации </a:t>
            </a:r>
            <a:r>
              <a:rPr lang="ru-RU" dirty="0"/>
              <a:t>по меню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r>
              <a:rPr lang="ru-RU" dirty="0" smtClean="0"/>
              <a:t>установки </a:t>
            </a:r>
            <a:r>
              <a:rPr lang="ru-RU" dirty="0"/>
              <a:t>параметров в меню быстрых настроек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управления навигацией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CC99"/>
                </a:solidFill>
              </a:rPr>
              <a:t/>
            </a:r>
            <a:br>
              <a:rPr lang="ru-RU" sz="2800" b="1" dirty="0" smtClean="0">
                <a:solidFill>
                  <a:srgbClr val="00CC99"/>
                </a:solidFill>
              </a:rPr>
            </a:br>
            <a:r>
              <a:rPr lang="ru-RU" sz="2800" b="1" dirty="0" smtClean="0">
                <a:solidFill>
                  <a:srgbClr val="00CC99"/>
                </a:solidFill>
              </a:rPr>
              <a:t>Режимы </a:t>
            </a:r>
            <a:r>
              <a:rPr lang="ru-RU" sz="2800" b="1" dirty="0">
                <a:solidFill>
                  <a:srgbClr val="00CC99"/>
                </a:solidFill>
              </a:rPr>
              <a:t>маневрирования на предельно малых скоростях </a:t>
            </a:r>
            <a:br>
              <a:rPr lang="ru-RU" sz="2800" b="1" dirty="0">
                <a:solidFill>
                  <a:srgbClr val="00CC99"/>
                </a:solidFill>
              </a:rPr>
            </a:br>
            <a:endParaRPr lang="ru-RU" sz="2800" b="1" dirty="0">
              <a:solidFill>
                <a:srgbClr val="00CC99"/>
              </a:solidFill>
            </a:endParaRPr>
          </a:p>
        </p:txBody>
      </p:sp>
      <p:pic>
        <p:nvPicPr>
          <p:cNvPr id="5" name="Рисунок 4" descr="http://www.navis.spb.ru/wp-content/uploads/2012/08/jp_ah_500px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85750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navis.spb.ru/wp-content/uploads/2012/08/jp_shah_500px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85750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20150" y="764910"/>
            <a:ext cx="3735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1. </a:t>
            </a:r>
            <a:r>
              <a:rPr lang="ru-RU" sz="1600" b="1" dirty="0" err="1">
                <a:solidFill>
                  <a:srgbClr val="0000FF"/>
                </a:solidFill>
              </a:rPr>
              <a:t>Joystick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Manual</a:t>
            </a:r>
            <a:r>
              <a:rPr lang="ru-RU" sz="1600" b="1" dirty="0"/>
              <a:t>. </a:t>
            </a:r>
            <a:r>
              <a:rPr lang="ru-RU" sz="1600" dirty="0"/>
              <a:t>Управление оператором продольным, поперечным движением и вращением судна с использованием джойстика (оси X, Y и Z)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67606"/>
            <a:ext cx="4355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2. </a:t>
            </a:r>
            <a:r>
              <a:rPr lang="ru-RU" sz="1600" b="1" dirty="0" err="1">
                <a:solidFill>
                  <a:srgbClr val="0000FF"/>
                </a:solidFill>
              </a:rPr>
              <a:t>Joystick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Auto</a:t>
            </a:r>
            <a:r>
              <a:rPr lang="ru-RU" sz="1600" b="1" dirty="0">
                <a:solidFill>
                  <a:srgbClr val="0000FF"/>
                </a:solidFill>
              </a:rPr>
              <a:t> Heading</a:t>
            </a:r>
            <a:r>
              <a:rPr lang="ru-RU" sz="1600" b="1" dirty="0"/>
              <a:t>. </a:t>
            </a:r>
            <a:r>
              <a:rPr lang="ru-RU" sz="1600" dirty="0"/>
              <a:t>Управление судном в продольном и поперечном направлениях при одновременном автоматическом удержании заданного курса.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4246" y="3717032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3. </a:t>
            </a:r>
            <a:r>
              <a:rPr lang="ru-RU" sz="1600" b="1" dirty="0" err="1">
                <a:solidFill>
                  <a:srgbClr val="0000FF"/>
                </a:solidFill>
              </a:rPr>
              <a:t>Speed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Control</a:t>
            </a:r>
            <a:r>
              <a:rPr lang="ru-RU" sz="1600" b="1" dirty="0">
                <a:solidFill>
                  <a:srgbClr val="0000FF"/>
                </a:solidFill>
              </a:rPr>
              <a:t> &amp; </a:t>
            </a:r>
            <a:r>
              <a:rPr lang="ru-RU" sz="1600" b="1" dirty="0" err="1">
                <a:solidFill>
                  <a:srgbClr val="0000FF"/>
                </a:solidFill>
              </a:rPr>
              <a:t>Auto</a:t>
            </a:r>
            <a:r>
              <a:rPr lang="ru-RU" sz="1600" b="1" dirty="0">
                <a:solidFill>
                  <a:srgbClr val="0000FF"/>
                </a:solidFill>
              </a:rPr>
              <a:t> Heading</a:t>
            </a:r>
            <a:r>
              <a:rPr lang="ru-RU" sz="1600" b="1" dirty="0"/>
              <a:t>. </a:t>
            </a:r>
            <a:r>
              <a:rPr lang="ru-RU" sz="1600" dirty="0"/>
              <a:t>Джойстик используется для задания скорости движения в продольном (ось Х) и поперечном (ось Y) направлениях, удерживается заданный курс судна. Ось Z джойстика  не используется. Для задания нового курса служит кноб, расположенный на панели управления.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1015"/>
            <a:ext cx="2701230" cy="1842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CC99"/>
                </a:solidFill>
              </a:rPr>
              <a:t>Режимы</a:t>
            </a:r>
            <a:r>
              <a:rPr lang="en-US" sz="3200" b="1" dirty="0" smtClean="0">
                <a:solidFill>
                  <a:srgbClr val="00CC99"/>
                </a:solidFill>
              </a:rPr>
              <a:t> </a:t>
            </a:r>
            <a:r>
              <a:rPr lang="ru-RU" sz="3200" b="1" dirty="0" smtClean="0">
                <a:solidFill>
                  <a:srgbClr val="00CC99"/>
                </a:solidFill>
              </a:rPr>
              <a:t>позиционирования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1.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Hold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Position</a:t>
            </a:r>
            <a:r>
              <a:rPr lang="ru-RU" sz="1600" b="1" dirty="0"/>
              <a:t>. </a:t>
            </a:r>
            <a:r>
              <a:rPr lang="ru-RU" sz="1600" dirty="0"/>
              <a:t>Позволяет </a:t>
            </a:r>
            <a:r>
              <a:rPr lang="ru-RU" sz="1600" dirty="0" err="1"/>
              <a:t>автом</a:t>
            </a:r>
            <a:r>
              <a:rPr lang="ru-RU" sz="1600" dirty="0"/>
              <a:t>. удерживать заданную оператором позицию и курс судна. Джойстик используется для задания смещения положения судна в метрах в продольном и поперечном направлениях (оси Х и Y). Для корректировки заданного курса служит кноб.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3849" y="48691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3. </a:t>
            </a:r>
            <a:r>
              <a:rPr lang="en-US" sz="1600" b="1" dirty="0">
                <a:solidFill>
                  <a:srgbClr val="0000FF"/>
                </a:solidFill>
              </a:rPr>
              <a:t>Joystick ECO </a:t>
            </a:r>
            <a:r>
              <a:rPr lang="en-US" sz="1600" b="1" dirty="0" err="1">
                <a:solidFill>
                  <a:srgbClr val="0000FF"/>
                </a:solidFill>
              </a:rPr>
              <a:t>Pos</a:t>
            </a:r>
            <a:r>
              <a:rPr lang="ru-RU" sz="1600" b="1" dirty="0"/>
              <a:t>. </a:t>
            </a:r>
            <a:r>
              <a:rPr lang="ru-RU" sz="1600" dirty="0"/>
              <a:t>Система удерживает заданную позицию, используя минимум воздействий, судно приводится на курс против направления суммарного сноса.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3849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2. </a:t>
            </a:r>
            <a:r>
              <a:rPr lang="en-US" sz="1600" b="1" dirty="0">
                <a:solidFill>
                  <a:srgbClr val="0000FF"/>
                </a:solidFill>
              </a:rPr>
              <a:t>Joystick current</a:t>
            </a:r>
            <a:r>
              <a:rPr lang="ru-RU" sz="1600" dirty="0"/>
              <a:t>. Автоматический режим для удержания судна в заданной позиции с приведением курса судна против внешних возмущений (течение, ветровой дрейф) - против направления суммарного сноса.</a:t>
            </a:r>
          </a:p>
        </p:txBody>
      </p:sp>
      <p:pic>
        <p:nvPicPr>
          <p:cNvPr id="7" name="Рисунок 6" descr="http://www.navis.spb.ru/wp-content/uploads/2012/08/JP_hold_pos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7953"/>
            <a:ext cx="3302000" cy="167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01" y="3163024"/>
            <a:ext cx="3369310" cy="300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FF"/>
                </a:solidFill>
              </a:rPr>
              <a:t>1. </a:t>
            </a:r>
            <a:r>
              <a:rPr lang="ru-RU" sz="2800" b="1" dirty="0">
                <a:solidFill>
                  <a:srgbClr val="FF00FF"/>
                </a:solidFill>
              </a:rPr>
              <a:t>Система </a:t>
            </a:r>
            <a:r>
              <a:rPr lang="en-US" sz="2800" b="1" dirty="0">
                <a:solidFill>
                  <a:srgbClr val="FF00FF"/>
                </a:solidFill>
              </a:rPr>
              <a:t>MCS</a:t>
            </a:r>
            <a:r>
              <a:rPr lang="ru-RU" sz="2800" b="1" dirty="0">
                <a:solidFill>
                  <a:srgbClr val="FF00FF"/>
                </a:solidFill>
              </a:rPr>
              <a:t>,</a:t>
            </a:r>
            <a:r>
              <a:rPr lang="en-US" sz="2800" b="1" dirty="0">
                <a:solidFill>
                  <a:srgbClr val="FF00FF"/>
                </a:solidFill>
              </a:rPr>
              <a:t> </a:t>
            </a:r>
            <a:r>
              <a:rPr lang="ru-RU" sz="2800" b="1" dirty="0">
                <a:solidFill>
                  <a:srgbClr val="FF00FF"/>
                </a:solidFill>
              </a:rPr>
              <a:t>общие сведения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36000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C00000"/>
                </a:solidFill>
              </a:rPr>
              <a:t>C</a:t>
            </a:r>
            <a:r>
              <a:rPr lang="ru-RU" sz="1800" b="1" dirty="0" err="1">
                <a:solidFill>
                  <a:srgbClr val="C00000"/>
                </a:solidFill>
              </a:rPr>
              <a:t>истема</a:t>
            </a:r>
            <a:r>
              <a:rPr lang="ru-RU" sz="1800" b="1" dirty="0">
                <a:solidFill>
                  <a:srgbClr val="C00000"/>
                </a:solidFill>
              </a:rPr>
              <a:t> управления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маневрированием судна (</a:t>
            </a:r>
            <a:r>
              <a:rPr lang="en-US" sz="1800" b="1" dirty="0">
                <a:solidFill>
                  <a:srgbClr val="0000FF"/>
                </a:solidFill>
              </a:rPr>
              <a:t>Maneuvering control system</a:t>
            </a:r>
            <a:r>
              <a:rPr lang="ru-RU" sz="1800" b="1" dirty="0">
                <a:solidFill>
                  <a:srgbClr val="0000FF"/>
                </a:solidFill>
              </a:rPr>
              <a:t> - </a:t>
            </a:r>
            <a:r>
              <a:rPr lang="en-US" sz="1800" b="1" dirty="0">
                <a:solidFill>
                  <a:srgbClr val="0000FF"/>
                </a:solidFill>
              </a:rPr>
              <a:t>MCS</a:t>
            </a:r>
            <a:r>
              <a:rPr lang="ru-RU" sz="1800" dirty="0"/>
              <a:t>) предназначена для полностью управляемых на малых скоростях судов, не имеющих класса DP, и используется для облегчения управления судном в режимах швартовки, маневрирования на малых близких к нулю скоростях и удержания позиции. Это достигается посредством автоматического управления как </a:t>
            </a:r>
            <a:r>
              <a:rPr lang="ru-RU" sz="1800" dirty="0" err="1"/>
              <a:t>винто</a:t>
            </a:r>
            <a:r>
              <a:rPr lang="ru-RU" sz="1800" dirty="0"/>
              <a:t>-рулевой группой, так и имеющимися подруливающими устройствами. </a:t>
            </a:r>
            <a:r>
              <a:rPr lang="en-US" sz="1800" dirty="0"/>
              <a:t>MCS </a:t>
            </a:r>
            <a:r>
              <a:rPr lang="ru-RU" sz="1800" dirty="0"/>
              <a:t>также называют </a:t>
            </a:r>
            <a:r>
              <a:rPr lang="ru-RU" sz="1800" b="1" i="1" dirty="0" err="1">
                <a:solidFill>
                  <a:srgbClr val="0000FF"/>
                </a:solidFill>
              </a:rPr>
              <a:t>джойстиковыми</a:t>
            </a:r>
            <a:r>
              <a:rPr lang="ru-RU" sz="1800" b="1" i="1" dirty="0">
                <a:solidFill>
                  <a:srgbClr val="0000FF"/>
                </a:solidFill>
              </a:rPr>
              <a:t> системами управления</a:t>
            </a: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JCS</a:t>
            </a:r>
            <a:r>
              <a:rPr lang="ru-RU" sz="1800" dirty="0"/>
              <a:t>). Задача позиционирования заключается в совмещении той или иной точки корпуса судна (базовой </a:t>
            </a:r>
            <a:r>
              <a:rPr lang="ru-RU" sz="1800" dirty="0" smtClean="0"/>
              <a:t>точки - БТ) </a:t>
            </a:r>
            <a:r>
              <a:rPr lang="ru-RU" sz="1800" dirty="0"/>
              <a:t>с заданной точкой акватории (центром позиционирования - ЦП).</a:t>
            </a:r>
          </a:p>
          <a:p>
            <a:pPr marL="0" indent="360000">
              <a:lnSpc>
                <a:spcPct val="110000"/>
              </a:lnSpc>
              <a:buNone/>
            </a:pPr>
            <a:r>
              <a:rPr lang="ru-RU" sz="1800" b="1" dirty="0">
                <a:solidFill>
                  <a:srgbClr val="C00000"/>
                </a:solidFill>
              </a:rPr>
              <a:t>Полностью управляемые суда </a:t>
            </a:r>
            <a:r>
              <a:rPr lang="ru-RU" sz="1800" dirty="0"/>
              <a:t>– это суда управляемые по всем горизонтальным степеням свободы:</a:t>
            </a:r>
            <a:r>
              <a:rPr lang="ru-RU" sz="1800" b="1" dirty="0"/>
              <a:t> </a:t>
            </a:r>
            <a:r>
              <a:rPr lang="ru-RU" sz="1800" dirty="0"/>
              <a:t>продольному, боковому перемещению и вращению вокруг вертикальной оси. Примеры конфигураций силовых средств таких судов 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Два ВРШ, два независимых руля, носовое туннельное ПРУ;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ВРШ, руль, носовое и кормовое туннельные ПРУ; 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Две кормовых </a:t>
            </a:r>
            <a:r>
              <a:rPr lang="ru-RU" sz="1800" dirty="0" err="1"/>
              <a:t>азипода</a:t>
            </a:r>
            <a:r>
              <a:rPr lang="ru-RU" sz="1800" dirty="0"/>
              <a:t>;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Два ВРШ, два </a:t>
            </a:r>
            <a:r>
              <a:rPr lang="ru-RU" sz="1800" dirty="0" smtClean="0"/>
              <a:t>руля</a:t>
            </a:r>
            <a:r>
              <a:rPr lang="ru-RU" sz="1800" dirty="0"/>
              <a:t>, носовое туннельное и кормовое азимутальное ПРУ; 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Две кормовых </a:t>
            </a:r>
            <a:r>
              <a:rPr lang="ru-RU" sz="1800" dirty="0" err="1"/>
              <a:t>азипода</a:t>
            </a:r>
            <a:r>
              <a:rPr lang="ru-RU" sz="1800" dirty="0"/>
              <a:t>, носовое азимутальное ПРУ; </a:t>
            </a:r>
          </a:p>
          <a:p>
            <a:pPr>
              <a:lnSpc>
                <a:spcPct val="110000"/>
              </a:lnSpc>
            </a:pPr>
            <a:r>
              <a:rPr lang="ru-RU" sz="1800" dirty="0"/>
              <a:t>Две кормовых </a:t>
            </a:r>
            <a:r>
              <a:rPr lang="ru-RU" sz="1800" dirty="0" err="1"/>
              <a:t>азипода</a:t>
            </a:r>
            <a:r>
              <a:rPr lang="ru-RU" sz="1800" dirty="0"/>
              <a:t>, носовое туннельное ПРУ;</a:t>
            </a:r>
          </a:p>
          <a:p>
            <a:pPr fontAlgn="base">
              <a:lnSpc>
                <a:spcPct val="110000"/>
              </a:lnSpc>
            </a:pPr>
            <a:r>
              <a:rPr lang="ru-RU" sz="1800" dirty="0"/>
              <a:t>Один руль, носовое туннельное ПРУ, кормовое азимутальное ПРУ.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CC99"/>
                </a:solidFill>
              </a:rPr>
              <a:t>Режимы для стоянки на якоре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1. </a:t>
            </a:r>
            <a:r>
              <a:rPr lang="ru-RU" b="1" dirty="0" err="1">
                <a:solidFill>
                  <a:srgbClr val="0000FF"/>
                </a:solidFill>
              </a:rPr>
              <a:t>Anchor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Watch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( «</a:t>
            </a:r>
            <a:r>
              <a:rPr lang="ru-RU" dirty="0"/>
              <a:t>электронный якорь</a:t>
            </a:r>
            <a:r>
              <a:rPr lang="ru-RU" dirty="0" smtClean="0"/>
              <a:t>»). Удержание позиции с использованием минимума силовых средств.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411" y="1628800"/>
            <a:ext cx="2640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2. </a:t>
            </a:r>
            <a:r>
              <a:rPr lang="en-US" sz="1600" b="1" dirty="0">
                <a:solidFill>
                  <a:srgbClr val="0000FF"/>
                </a:solidFill>
              </a:rPr>
              <a:t>Joystick Anchor</a:t>
            </a:r>
            <a:r>
              <a:rPr lang="ru-RU" sz="1600" b="1" dirty="0"/>
              <a:t>. </a:t>
            </a:r>
            <a:r>
              <a:rPr lang="ru-RU" sz="1600" dirty="0"/>
              <a:t>Судно удерживается на заданной дистанции от заданной точки положения виртуального якоря</a:t>
            </a:r>
            <a:r>
              <a:rPr lang="ru-RU" sz="1600" b="1" dirty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580853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3. </a:t>
            </a:r>
            <a:r>
              <a:rPr lang="en-US" sz="1600" b="1" dirty="0">
                <a:solidFill>
                  <a:srgbClr val="0000FF"/>
                </a:solidFill>
              </a:rPr>
              <a:t>Anchor Mate</a:t>
            </a:r>
            <a:r>
              <a:rPr lang="ru-RU" sz="1600" b="1" dirty="0"/>
              <a:t>. </a:t>
            </a:r>
            <a:r>
              <a:rPr lang="ru-RU" sz="1600" dirty="0"/>
              <a:t>Когда судно на якоре, автоматически устанавливается курс против направления суммарного сноса для минимизации рыскания.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553740"/>
            <a:ext cx="2109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4. </a:t>
            </a:r>
            <a:r>
              <a:rPr lang="en-US" sz="1600" b="1" dirty="0">
                <a:solidFill>
                  <a:srgbClr val="0000FF"/>
                </a:solidFill>
              </a:rPr>
              <a:t>Anchor Heading</a:t>
            </a:r>
            <a:r>
              <a:rPr lang="ru-RU" sz="1600" b="1" dirty="0"/>
              <a:t>. </a:t>
            </a:r>
            <a:r>
              <a:rPr lang="ru-RU" sz="1600" dirty="0"/>
              <a:t>Когда судно на якоре, автоматически удерживается заданный </a:t>
            </a:r>
            <a:r>
              <a:rPr lang="en-US" sz="1600" dirty="0"/>
              <a:t>HDG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530627" cy="198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09" y="3266142"/>
            <a:ext cx="260223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66141"/>
            <a:ext cx="2440247" cy="21962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CC99"/>
                </a:solidFill>
              </a:rPr>
              <a:t>Режимы </a:t>
            </a:r>
            <a:r>
              <a:rPr lang="ru-RU" sz="2400" b="1" dirty="0" smtClean="0">
                <a:solidFill>
                  <a:srgbClr val="00CC99"/>
                </a:solidFill>
              </a:rPr>
              <a:t>для управления на переходе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1. </a:t>
            </a:r>
            <a:r>
              <a:rPr lang="en-US" sz="1600" b="1" dirty="0">
                <a:solidFill>
                  <a:srgbClr val="0000FF"/>
                </a:solidFill>
              </a:rPr>
              <a:t>Auto</a:t>
            </a:r>
            <a:r>
              <a:rPr lang="ru-RU" sz="1600" b="1" dirty="0"/>
              <a:t>. </a:t>
            </a:r>
            <a:r>
              <a:rPr lang="ru-RU" sz="1600" dirty="0"/>
              <a:t>Судно удерживается на заданном курсе (</a:t>
            </a:r>
            <a:r>
              <a:rPr lang="en-US" sz="1600" dirty="0"/>
              <a:t>HD</a:t>
            </a:r>
            <a:r>
              <a:rPr lang="ru-RU" sz="1600" dirty="0"/>
              <a:t>G)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9680" y="836712"/>
            <a:ext cx="3834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2. </a:t>
            </a:r>
            <a:r>
              <a:rPr lang="ru-RU" sz="1600" b="1" dirty="0" err="1">
                <a:solidFill>
                  <a:srgbClr val="0000FF"/>
                </a:solidFill>
              </a:rPr>
              <a:t>Track</a:t>
            </a:r>
            <a:r>
              <a:rPr lang="ru-RU" sz="1600" b="1" dirty="0">
                <a:solidFill>
                  <a:srgbClr val="0000FF"/>
                </a:solidFill>
              </a:rPr>
              <a:t>/</a:t>
            </a:r>
            <a:r>
              <a:rPr lang="ru-RU" sz="1600" b="1" dirty="0" err="1">
                <a:solidFill>
                  <a:srgbClr val="0000FF"/>
                </a:solidFill>
              </a:rPr>
              <a:t>AutoNav</a:t>
            </a:r>
            <a:r>
              <a:rPr lang="ru-RU" sz="1600" b="1" dirty="0"/>
              <a:t>. </a:t>
            </a:r>
            <a:r>
              <a:rPr lang="ru-RU" sz="1600" dirty="0"/>
              <a:t>Проводка </a:t>
            </a:r>
            <a:r>
              <a:rPr lang="ru-RU" sz="1600" dirty="0" smtClean="0"/>
              <a:t>по </a:t>
            </a:r>
            <a:r>
              <a:rPr lang="ru-RU" sz="1600" dirty="0"/>
              <a:t>маршруту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9030" y="2403940"/>
            <a:ext cx="3738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3. CTS </a:t>
            </a:r>
            <a:r>
              <a:rPr lang="ru-RU" sz="1600" b="1" dirty="0" err="1">
                <a:solidFill>
                  <a:srgbClr val="0000FF"/>
                </a:solidFill>
              </a:rPr>
              <a:t>Pilot</a:t>
            </a:r>
            <a:r>
              <a:rPr lang="ru-RU" sz="1600" b="1" dirty="0">
                <a:solidFill>
                  <a:srgbClr val="0000FF"/>
                </a:solidFill>
              </a:rPr>
              <a:t>.</a:t>
            </a:r>
            <a:r>
              <a:rPr lang="ru-RU" sz="1600" dirty="0"/>
              <a:t> Судно удерживать на заданном курсе </a:t>
            </a:r>
            <a:r>
              <a:rPr lang="ru-RU" sz="1600" dirty="0" err="1" smtClean="0"/>
              <a:t>отн</a:t>
            </a:r>
            <a:r>
              <a:rPr lang="ru-RU" sz="1600" dirty="0" smtClean="0"/>
              <a:t>. </a:t>
            </a:r>
            <a:r>
              <a:rPr lang="ru-RU" sz="1600" dirty="0"/>
              <a:t>земли (COG):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412177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4. </a:t>
            </a:r>
            <a:r>
              <a:rPr lang="ru-RU" sz="1600" b="1" dirty="0" err="1">
                <a:solidFill>
                  <a:srgbClr val="0000FF"/>
                </a:solidFill>
              </a:rPr>
              <a:t>River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Pilo</a:t>
            </a:r>
            <a:r>
              <a:rPr lang="en-US" sz="1600" b="1" dirty="0">
                <a:solidFill>
                  <a:srgbClr val="0000FF"/>
                </a:solidFill>
              </a:rPr>
              <a:t>t</a:t>
            </a:r>
            <a:r>
              <a:rPr lang="ru-RU" sz="1600" b="1" dirty="0">
                <a:solidFill>
                  <a:srgbClr val="0000FF"/>
                </a:solidFill>
              </a:rPr>
              <a:t>. </a:t>
            </a:r>
            <a:r>
              <a:rPr lang="ru-RU" sz="1600" dirty="0"/>
              <a:t>Повороты </a:t>
            </a:r>
            <a:r>
              <a:rPr lang="ru-RU" sz="1600" dirty="0" smtClean="0"/>
              <a:t>выполняются </a:t>
            </a:r>
            <a:r>
              <a:rPr lang="ru-RU" sz="1600" dirty="0"/>
              <a:t>по заданной угловой скорости с помощью </a:t>
            </a:r>
            <a:r>
              <a:rPr lang="ru-RU" sz="1600" dirty="0" smtClean="0"/>
              <a:t>кноба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7701" y="4796920"/>
            <a:ext cx="2198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5. </a:t>
            </a:r>
            <a:r>
              <a:rPr lang="ru-RU" sz="1600" b="1" dirty="0" err="1">
                <a:solidFill>
                  <a:srgbClr val="0000FF"/>
                </a:solidFill>
              </a:rPr>
              <a:t>Wind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Vane</a:t>
            </a:r>
            <a:r>
              <a:rPr lang="ru-RU" sz="1600" b="1" dirty="0"/>
              <a:t>.  П</a:t>
            </a:r>
            <a:r>
              <a:rPr lang="ru-RU" sz="1600" dirty="0"/>
              <a:t>озволяет удерживать заданный угол относительного ветра на парусных яхтах</a:t>
            </a:r>
          </a:p>
        </p:txBody>
      </p:sp>
      <p:pic>
        <p:nvPicPr>
          <p:cNvPr id="9" name="Рисунок 8" descr="http://www.navis.spb.ru/wp-content/uploads/2012/08/windvane_500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63"/>
          <a:stretch/>
        </p:blipFill>
        <p:spPr bwMode="auto">
          <a:xfrm>
            <a:off x="2919231" y="4784623"/>
            <a:ext cx="2448000" cy="160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navis.spb.ru/wp-content/uploads/2012/08/RiverPilot_500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60" y="3068957"/>
            <a:ext cx="2804160" cy="138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navis.spb.ru/wp-content/uploads/2012/08/Wind-Current_3193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6" y="1391830"/>
            <a:ext cx="3699168" cy="110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navis.spb.ru/wp-content/uploads/2012/08/track-autonav_5002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73" y="1268760"/>
            <a:ext cx="2743200" cy="91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navis.spb.ru/wp-content/uploads/2012/08/CTS-Pilot_500.jpg">
            <a:hlinkClick r:id="rId10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7"/>
          <a:stretch/>
        </p:blipFill>
        <p:spPr bwMode="auto">
          <a:xfrm>
            <a:off x="827584" y="3050271"/>
            <a:ext cx="2700000" cy="1578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</a:rPr>
              <a:t>5. </a:t>
            </a:r>
            <a:r>
              <a:rPr lang="en-US" sz="3200" b="1" dirty="0">
                <a:solidFill>
                  <a:srgbClr val="FF00FF"/>
                </a:solidFill>
              </a:rPr>
              <a:t>MCS </a:t>
            </a:r>
            <a:r>
              <a:rPr lang="ru-RU" sz="3200" b="1" dirty="0">
                <a:solidFill>
                  <a:srgbClr val="FF00FF"/>
                </a:solidFill>
              </a:rPr>
              <a:t>EMRI </a:t>
            </a:r>
            <a:r>
              <a:rPr lang="en-US" sz="3200" b="1" dirty="0">
                <a:solidFill>
                  <a:srgbClr val="FF00FF"/>
                </a:solidFill>
              </a:rPr>
              <a:t>JS</a:t>
            </a:r>
            <a:r>
              <a:rPr lang="ru-RU" sz="3200" b="1" dirty="0">
                <a:solidFill>
                  <a:srgbClr val="FF00FF"/>
                </a:solidFill>
              </a:rPr>
              <a:t>/DP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ru-RU" sz="3200" b="1" dirty="0" smtClean="0">
                <a:solidFill>
                  <a:srgbClr val="FF00FF"/>
                </a:solidFill>
              </a:rPr>
              <a:t>(Дания)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88392"/>
            <a:ext cx="282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Панель управления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9" y="1350057"/>
            <a:ext cx="7734049" cy="3865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1266" y="5301208"/>
            <a:ext cx="7742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dirty="0"/>
              <a:t>Панели управления доступны в различных версиях, для внутреннего или наружного монтажа или в качестве переносных панелей. Наружный джойстик защищен резиновым чехлом.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CC99"/>
                </a:solidFill>
              </a:rPr>
              <a:t>Органы управления на панели</a:t>
            </a:r>
            <a:endParaRPr lang="ru-RU" sz="2400" b="1" dirty="0">
              <a:solidFill>
                <a:srgbClr val="00CC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5422" y="908720"/>
            <a:ext cx="36025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Кнопки слева</a:t>
            </a:r>
            <a:r>
              <a:rPr lang="ru-RU" sz="1600" b="1" dirty="0" smtClean="0">
                <a:solidFill>
                  <a:srgbClr val="C00000"/>
                </a:solidFill>
              </a:rPr>
              <a:t>:</a:t>
            </a:r>
            <a:endParaRPr lang="ru-RU" sz="16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Fore pivot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– выбор точки вращения корпуса на баке;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Mid pivot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- выбор точки вращения корпуса на миделе;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Aft pivot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- выбор точки вращения корпуса на корме;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Wind heading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– автоматическое приведение судна на ветер;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Auto heading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– автоматическое удержание </a:t>
            </a:r>
            <a:r>
              <a:rPr lang="en-US" sz="1600" dirty="0"/>
              <a:t>HTS</a:t>
            </a:r>
            <a:r>
              <a:rPr lang="ru-RU" sz="1600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Manual heading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– Ручное управление курсом;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886068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Кнопки справа</a:t>
            </a:r>
            <a:r>
              <a:rPr lang="ru-RU" sz="1600" b="1" dirty="0" smtClean="0">
                <a:solidFill>
                  <a:srgbClr val="C00000"/>
                </a:solidFill>
              </a:rPr>
              <a:t>:</a:t>
            </a:r>
            <a:endParaRPr lang="ru-RU" sz="16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Relax</a:t>
            </a:r>
            <a:r>
              <a:rPr lang="ru-RU" sz="1600" dirty="0"/>
              <a:t> - выбор экономичного использования мощности с допущением больших отклонений от удерживаемой позиции;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Cruise control </a:t>
            </a:r>
            <a:r>
              <a:rPr lang="ru-RU" sz="1600" dirty="0"/>
              <a:t>- синхронизированное управление рулем и скоростью переднего хода;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Maneuver control </a:t>
            </a:r>
            <a:r>
              <a:rPr lang="ru-RU" sz="1600" dirty="0"/>
              <a:t>– Управление тягой на малых скоростях;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DP control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- автоматическое удержание позиции.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293096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dirty="0"/>
              <a:t>Команды на силовые органы подаются от джойстиков. </a:t>
            </a:r>
            <a:r>
              <a:rPr lang="ru-RU" sz="1600" b="1" dirty="0"/>
              <a:t>Правый джойстик </a:t>
            </a:r>
            <a:r>
              <a:rPr lang="ru-RU" sz="1600" dirty="0"/>
              <a:t>- пропорциональное </a:t>
            </a:r>
            <a:r>
              <a:rPr lang="en-US" sz="1600" dirty="0"/>
              <a:t>x</a:t>
            </a:r>
            <a:r>
              <a:rPr lang="ru-RU" sz="1600" dirty="0"/>
              <a:t>-</a:t>
            </a:r>
            <a:r>
              <a:rPr lang="en-US" sz="1600" dirty="0"/>
              <a:t>y</a:t>
            </a:r>
            <a:r>
              <a:rPr lang="ru-RU" sz="1600" dirty="0"/>
              <a:t>-</a:t>
            </a:r>
            <a:r>
              <a:rPr lang="en-US" sz="1600" dirty="0"/>
              <a:t>z</a:t>
            </a:r>
            <a:r>
              <a:rPr lang="ru-RU" sz="1600" dirty="0"/>
              <a:t> звено. В основном он используется для задания поступательных и вращательных перемещений. В направлении, куда наклоняется (или </a:t>
            </a:r>
            <a:r>
              <a:rPr lang="ru-RU" sz="1600" dirty="0" smtClean="0"/>
              <a:t>вращается </a:t>
            </a:r>
            <a:r>
              <a:rPr lang="ru-RU" sz="1600" dirty="0"/>
              <a:t>вокруг своей оси) джойстик, </a:t>
            </a:r>
            <a:r>
              <a:rPr lang="ru-RU" sz="1600" dirty="0" smtClean="0"/>
              <a:t>движется </a:t>
            </a:r>
            <a:r>
              <a:rPr lang="ru-RU" sz="1600" dirty="0"/>
              <a:t>(или поворачивает) судно.</a:t>
            </a:r>
          </a:p>
          <a:p>
            <a:pPr indent="360000"/>
            <a:r>
              <a:rPr lang="ru-RU" sz="1600" dirty="0"/>
              <a:t>Команды цифрового характера подаются </a:t>
            </a:r>
            <a:r>
              <a:rPr lang="ru-RU" sz="1600" b="1" dirty="0"/>
              <a:t>левым </a:t>
            </a:r>
            <a:r>
              <a:rPr lang="ru-RU" sz="1600" b="1" dirty="0" smtClean="0"/>
              <a:t>джойстиком</a:t>
            </a:r>
            <a:r>
              <a:rPr lang="ru-RU" sz="1600" dirty="0" smtClean="0"/>
              <a:t>. </a:t>
            </a:r>
            <a:r>
              <a:rPr lang="ru-RU" sz="1600" dirty="0"/>
              <a:t>Наклон его влево/вправо применяется для поворотов влево/вправо. Наклон вперед/назад - для увеличения/ уменьшения значений параметра.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787208" cy="5688632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В режиме «</a:t>
            </a:r>
            <a:r>
              <a:rPr lang="en-US" sz="1800" b="1" dirty="0">
                <a:solidFill>
                  <a:srgbClr val="C00000"/>
                </a:solidFill>
              </a:rPr>
              <a:t>Manual heading</a:t>
            </a:r>
            <a:r>
              <a:rPr lang="ru-RU" sz="1800" dirty="0"/>
              <a:t>», правый джойстик (ось </a:t>
            </a:r>
            <a:r>
              <a:rPr lang="en-US" sz="1800" dirty="0"/>
              <a:t>Z</a:t>
            </a:r>
            <a:r>
              <a:rPr lang="ru-RU" sz="1800" dirty="0"/>
              <a:t>) используется как мини-штурвал для ручного управления.</a:t>
            </a:r>
            <a:endParaRPr lang="en-US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В режиме «</a:t>
            </a:r>
            <a:r>
              <a:rPr lang="en-US" sz="1800" b="1" dirty="0">
                <a:solidFill>
                  <a:srgbClr val="C00000"/>
                </a:solidFill>
              </a:rPr>
              <a:t>Cruise control</a:t>
            </a:r>
            <a:r>
              <a:rPr lang="ru-RU" sz="1800" dirty="0"/>
              <a:t>» правый джойстик используется для управления движением по оси </a:t>
            </a:r>
            <a:r>
              <a:rPr lang="en-US" sz="1800" dirty="0"/>
              <a:t>X</a:t>
            </a:r>
            <a:r>
              <a:rPr lang="ru-RU" sz="1800" dirty="0"/>
              <a:t>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 smtClean="0"/>
              <a:t>В </a:t>
            </a:r>
            <a:r>
              <a:rPr lang="ru-RU" sz="1800" dirty="0"/>
              <a:t>режиме «</a:t>
            </a:r>
            <a:r>
              <a:rPr lang="en-US" sz="1800" b="1" dirty="0">
                <a:solidFill>
                  <a:srgbClr val="C00000"/>
                </a:solidFill>
              </a:rPr>
              <a:t>Auto HDG</a:t>
            </a:r>
            <a:r>
              <a:rPr lang="ru-RU" sz="1800" dirty="0" smtClean="0"/>
              <a:t>» </a:t>
            </a:r>
            <a:r>
              <a:rPr lang="ru-RU" sz="1800" dirty="0"/>
              <a:t>система имеет обратную связь от ГК. При переходе в этот режим стабилизируется </a:t>
            </a:r>
            <a:r>
              <a:rPr lang="en-US" sz="1800" dirty="0"/>
              <a:t>HTS </a:t>
            </a:r>
            <a:r>
              <a:rPr lang="ru-RU" sz="1800" dirty="0"/>
              <a:t>равный курсу, на котором было судно в момент включения «</a:t>
            </a:r>
            <a:r>
              <a:rPr lang="en-US" sz="1800" dirty="0"/>
              <a:t>Auto HDG</a:t>
            </a:r>
            <a:r>
              <a:rPr lang="ru-RU" sz="1800" dirty="0"/>
              <a:t>». При изменении </a:t>
            </a:r>
            <a:r>
              <a:rPr lang="en-US" sz="1800" dirty="0"/>
              <a:t>HTS </a:t>
            </a:r>
            <a:r>
              <a:rPr lang="ru-RU" sz="1800" dirty="0"/>
              <a:t>поворот на новый </a:t>
            </a:r>
            <a:r>
              <a:rPr lang="en-US" sz="1800" dirty="0"/>
              <a:t>HTS </a:t>
            </a:r>
            <a:r>
              <a:rPr lang="ru-RU" sz="1800" dirty="0"/>
              <a:t>происходит с </a:t>
            </a:r>
            <a:r>
              <a:rPr lang="en-US" sz="1800" b="1" i="1" dirty="0" smtClean="0"/>
              <a:t>R</a:t>
            </a:r>
            <a:r>
              <a:rPr lang="en-US" sz="1800" b="1" i="1" baseline="-25000" dirty="0" smtClean="0"/>
              <a:t>Z</a:t>
            </a:r>
            <a:r>
              <a:rPr lang="ru-RU" sz="1800" dirty="0" smtClean="0"/>
              <a:t>. </a:t>
            </a:r>
            <a:r>
              <a:rPr lang="ru-RU" sz="1800" dirty="0"/>
              <a:t>Радиус в </a:t>
            </a:r>
            <a:r>
              <a:rPr lang="en-US" sz="1800" dirty="0"/>
              <a:t>NM</a:t>
            </a:r>
            <a:r>
              <a:rPr lang="ru-RU" sz="1800" dirty="0"/>
              <a:t> отображается на дисплее и изменяется поворотом левого джойстиком вперед/назад. Таким же образом изменяется </a:t>
            </a:r>
            <a:r>
              <a:rPr lang="en-US" sz="1800" b="1" i="1" dirty="0" smtClean="0">
                <a:solidFill>
                  <a:srgbClr val="0000FF"/>
                </a:solidFill>
              </a:rPr>
              <a:t>Rudder Limit</a:t>
            </a:r>
            <a:r>
              <a:rPr lang="ru-RU" sz="1800" dirty="0" smtClean="0"/>
              <a:t>. </a:t>
            </a:r>
            <a:r>
              <a:rPr lang="ru-RU" sz="1800" dirty="0"/>
              <a:t>Изменение направления с помощью левого джойстика - </a:t>
            </a:r>
            <a:r>
              <a:rPr lang="ru-RU" sz="1800" b="1" dirty="0" smtClean="0"/>
              <a:t>1</a:t>
            </a:r>
            <a:r>
              <a:rPr lang="ru-RU" sz="1800" b="1" dirty="0" smtClean="0">
                <a:latin typeface="Times New Roman"/>
                <a:cs typeface="Times New Roman"/>
              </a:rPr>
              <a:t>°</a:t>
            </a:r>
            <a:r>
              <a:rPr lang="ru-RU" sz="1800" dirty="0" smtClean="0"/>
              <a:t> по </a:t>
            </a:r>
            <a:r>
              <a:rPr lang="ru-RU" sz="1800" dirty="0"/>
              <a:t>щелчку. Для точной установки </a:t>
            </a:r>
            <a:r>
              <a:rPr lang="ru-RU" sz="1800" b="1" dirty="0" smtClean="0"/>
              <a:t>0,1</a:t>
            </a:r>
            <a:r>
              <a:rPr lang="ru-RU" sz="1800" b="1" dirty="0" smtClean="0">
                <a:latin typeface="Times New Roman"/>
                <a:cs typeface="Times New Roman"/>
              </a:rPr>
              <a:t>°</a:t>
            </a:r>
            <a:r>
              <a:rPr lang="ru-RU" sz="1800" dirty="0" smtClean="0"/>
              <a:t> за </a:t>
            </a:r>
            <a:r>
              <a:rPr lang="ru-RU" sz="1800" dirty="0"/>
              <a:t>щелчок, нажимается клавиша «</a:t>
            </a:r>
            <a:r>
              <a:rPr lang="en-US" sz="1800" b="1" i="1" dirty="0">
                <a:solidFill>
                  <a:srgbClr val="0000FF"/>
                </a:solidFill>
              </a:rPr>
              <a:t>Shift</a:t>
            </a:r>
            <a:r>
              <a:rPr lang="ru-RU" sz="1800" dirty="0"/>
              <a:t>».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При двойном нажатии кнопки «</a:t>
            </a:r>
            <a:r>
              <a:rPr lang="en-US" sz="1800" dirty="0"/>
              <a:t>Auto HDG</a:t>
            </a:r>
            <a:r>
              <a:rPr lang="ru-RU" sz="1800" dirty="0"/>
              <a:t>» происходит переключение между изменением и стабилизацией курса.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Чтобы судно приводилось на ветер, подключается режим «</a:t>
            </a:r>
            <a:r>
              <a:rPr lang="en-US" sz="1800" b="1" dirty="0">
                <a:solidFill>
                  <a:srgbClr val="C00000"/>
                </a:solidFill>
              </a:rPr>
              <a:t>Wind HDG</a:t>
            </a:r>
            <a:r>
              <a:rPr lang="ru-RU" sz="1800" dirty="0"/>
              <a:t>». При нажатии 1 градус влево или вправо, подключается режим «</a:t>
            </a:r>
            <a:r>
              <a:rPr lang="en-US" sz="1800" dirty="0"/>
              <a:t>Auto HDG</a:t>
            </a:r>
            <a:r>
              <a:rPr lang="ru-RU" sz="1800" dirty="0"/>
              <a:t>», Также система вернется в «</a:t>
            </a:r>
            <a:r>
              <a:rPr lang="en-US" sz="1800" dirty="0"/>
              <a:t>Auto HDG</a:t>
            </a:r>
            <a:r>
              <a:rPr lang="ru-RU" sz="1800" dirty="0"/>
              <a:t>», если сигнал ветра исчезнет, или если скорость ветра ниже 5-6 узлов. </a:t>
            </a:r>
            <a:r>
              <a:rPr lang="en-US" sz="1800" dirty="0"/>
              <a:t>«Wind HDG» </a:t>
            </a:r>
            <a:r>
              <a:rPr lang="ru-RU" sz="1800" dirty="0"/>
              <a:t>доступен в режимах</a:t>
            </a:r>
            <a:r>
              <a:rPr lang="en-US" sz="1800" dirty="0"/>
              <a:t> «</a:t>
            </a:r>
            <a:r>
              <a:rPr lang="en-US" sz="1800" b="1" i="1" dirty="0">
                <a:solidFill>
                  <a:srgbClr val="0000FF"/>
                </a:solidFill>
              </a:rPr>
              <a:t>Maneuver control</a:t>
            </a:r>
            <a:r>
              <a:rPr lang="en-US" sz="1800" dirty="0"/>
              <a:t>» </a:t>
            </a:r>
            <a:r>
              <a:rPr lang="ru-RU" sz="1800" dirty="0"/>
              <a:t>или </a:t>
            </a:r>
            <a:r>
              <a:rPr lang="en-US" sz="1800" dirty="0"/>
              <a:t>«</a:t>
            </a:r>
            <a:r>
              <a:rPr lang="en-US" sz="1800" b="1" i="1" dirty="0">
                <a:solidFill>
                  <a:srgbClr val="0000FF"/>
                </a:solidFill>
              </a:rPr>
              <a:t>DP control</a:t>
            </a:r>
            <a:r>
              <a:rPr lang="en-US" sz="1800" dirty="0"/>
              <a:t>».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4258816" cy="4104456"/>
          </a:xfrm>
        </p:spPr>
        <p:txBody>
          <a:bodyPr>
            <a:normAutofit fontScale="92500" lnSpcReduction="200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2000" dirty="0" smtClean="0"/>
              <a:t>В  </a:t>
            </a:r>
            <a:r>
              <a:rPr lang="en-US" sz="2000" b="1" dirty="0">
                <a:solidFill>
                  <a:srgbClr val="0000FF"/>
                </a:solidFill>
              </a:rPr>
              <a:t>MCS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для </a:t>
            </a:r>
            <a:r>
              <a:rPr lang="en-US" sz="2000" dirty="0"/>
              <a:t>SVC</a:t>
            </a:r>
            <a:r>
              <a:rPr lang="en-US" sz="2000" b="1" dirty="0"/>
              <a:t> </a:t>
            </a:r>
            <a:r>
              <a:rPr lang="ru-RU" sz="2000" dirty="0"/>
              <a:t>и </a:t>
            </a:r>
            <a:r>
              <a:rPr lang="en-US" sz="2000" dirty="0"/>
              <a:t>HDC </a:t>
            </a:r>
            <a:r>
              <a:rPr lang="ru-RU" sz="2000" dirty="0"/>
              <a:t>применяются: 2-х осевой джойстик и круглая поворотная рукоятка (кноб)</a:t>
            </a:r>
            <a:r>
              <a:rPr lang="ru-RU" sz="2000" b="1" dirty="0"/>
              <a:t>, </a:t>
            </a:r>
            <a:r>
              <a:rPr lang="ru-RU" sz="2000" dirty="0"/>
              <a:t>либо только один 3-х осевой джойстик. Выбор соответствующих режимов работы силовых средств по командам джойстика и кноба (или 3-х осевого джойстика) выполняет компьютер. Переход к такому управлению позволяет минимизировать количество органов для ручного управления судном.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2000" b="1" dirty="0"/>
              <a:t>3-х осевой </a:t>
            </a:r>
            <a:r>
              <a:rPr lang="ru-RU" sz="2000" b="1" dirty="0" smtClean="0"/>
              <a:t>джойстик. </a:t>
            </a:r>
            <a:r>
              <a:rPr lang="ru-RU" sz="2000" dirty="0" smtClean="0"/>
              <a:t>В </a:t>
            </a:r>
            <a:r>
              <a:rPr lang="en-US" sz="2000" dirty="0"/>
              <a:t>MCS </a:t>
            </a:r>
            <a:r>
              <a:rPr lang="ru-RU" sz="2000" dirty="0"/>
              <a:t>его оси «X» и «Y» лежат в горизонтальной плоскости, ось</a:t>
            </a:r>
            <a:r>
              <a:rPr lang="ru-RU" sz="2000" b="1" dirty="0"/>
              <a:t> </a:t>
            </a:r>
            <a:r>
              <a:rPr lang="ru-RU" sz="2000" dirty="0"/>
              <a:t>«X» направлена вдоль ДП, а ось «Y» - перпендикулярно к ней.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13" y="2060848"/>
            <a:ext cx="3508534" cy="384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b="1" dirty="0">
                <a:solidFill>
                  <a:srgbClr val="C00000"/>
                </a:solidFill>
              </a:rPr>
              <a:t>Маневрирование</a:t>
            </a:r>
            <a:r>
              <a:rPr lang="ru-RU" b="1" dirty="0"/>
              <a:t> </a:t>
            </a:r>
            <a:r>
              <a:rPr lang="ru-RU" dirty="0"/>
              <a:t>надводного судна может быть</a:t>
            </a:r>
            <a:r>
              <a:rPr lang="ru-RU" b="1" dirty="0"/>
              <a:t> </a:t>
            </a:r>
            <a:r>
              <a:rPr lang="ru-RU" dirty="0"/>
              <a:t>сведено к управлению его поступательным перемещением – вектором линейной скорости (</a:t>
            </a:r>
            <a:r>
              <a:rPr lang="en-US" b="1" dirty="0"/>
              <a:t>SVC</a:t>
            </a:r>
            <a:r>
              <a:rPr lang="ru-RU" dirty="0"/>
              <a:t> – </a:t>
            </a:r>
            <a:r>
              <a:rPr lang="en-US" dirty="0"/>
              <a:t>speed vector control</a:t>
            </a:r>
            <a:r>
              <a:rPr lang="ru-RU" dirty="0"/>
              <a:t>), и вращательным движением - направлением ДП  (</a:t>
            </a:r>
            <a:r>
              <a:rPr lang="en-US" b="1" dirty="0"/>
              <a:t>HDC</a:t>
            </a:r>
            <a:r>
              <a:rPr lang="en-US" dirty="0"/>
              <a:t> </a:t>
            </a:r>
            <a:r>
              <a:rPr lang="ru-RU" dirty="0"/>
              <a:t>– heading </a:t>
            </a:r>
            <a:r>
              <a:rPr lang="en-US" dirty="0"/>
              <a:t>control</a:t>
            </a:r>
            <a:r>
              <a:rPr lang="ru-RU" dirty="0"/>
              <a:t>).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800199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MCS</a:t>
            </a:r>
            <a:r>
              <a:rPr lang="ru-RU" sz="1800" b="1" dirty="0">
                <a:solidFill>
                  <a:srgbClr val="C00000"/>
                </a:solidFill>
              </a:rPr>
              <a:t>  включает</a:t>
            </a:r>
            <a:r>
              <a:rPr lang="ru-RU" sz="1800" b="1" dirty="0"/>
              <a:t>:</a:t>
            </a:r>
            <a:endParaRPr lang="ru-RU" sz="18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Систему </a:t>
            </a:r>
            <a:r>
              <a:rPr lang="ru-RU" sz="1800" dirty="0"/>
              <a:t>питания;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Станцию </a:t>
            </a:r>
            <a:r>
              <a:rPr lang="ru-RU" sz="1800" dirty="0"/>
              <a:t>управления (</a:t>
            </a:r>
            <a:r>
              <a:rPr lang="ru-RU" sz="1800" dirty="0" smtClean="0"/>
              <a:t>пульт, </a:t>
            </a:r>
            <a:r>
              <a:rPr lang="ru-RU" sz="1800" dirty="0"/>
              <a:t>компьютер, монитор, интерфейсный блок);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Выносную </a:t>
            </a:r>
            <a:r>
              <a:rPr lang="ru-RU" sz="1800" dirty="0"/>
              <a:t>или переносную панель управления;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Движительно-подруливающий комплекс</a:t>
            </a:r>
            <a:r>
              <a:rPr lang="en-US" sz="1800" dirty="0" smtClean="0"/>
              <a:t> (</a:t>
            </a:r>
            <a:r>
              <a:rPr lang="ru-RU" sz="1800" dirty="0" smtClean="0"/>
              <a:t>ДПК);</a:t>
            </a:r>
            <a:endParaRPr lang="ru-RU" sz="18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Датчики</a:t>
            </a:r>
            <a:r>
              <a:rPr lang="ru-RU" sz="1800" dirty="0"/>
              <a:t>: позиции (</a:t>
            </a:r>
            <a:r>
              <a:rPr lang="ru-RU" sz="1800" dirty="0" smtClean="0"/>
              <a:t>GPS/DGPS), </a:t>
            </a:r>
            <a:r>
              <a:rPr lang="en-US" sz="1800" i="1" dirty="0"/>
              <a:t>K</a:t>
            </a:r>
            <a:r>
              <a:rPr lang="ru-RU" sz="1800" dirty="0"/>
              <a:t> и </a:t>
            </a:r>
            <a:r>
              <a:rPr lang="en-US" sz="1800" i="1" dirty="0"/>
              <a:t>V</a:t>
            </a:r>
            <a:r>
              <a:rPr lang="ru-RU" sz="1800" dirty="0"/>
              <a:t> (ГК, </a:t>
            </a:r>
            <a:r>
              <a:rPr lang="ru-RU" sz="1800" dirty="0" smtClean="0"/>
              <a:t>лаг) </a:t>
            </a:r>
            <a:r>
              <a:rPr lang="ru-RU" sz="1800" dirty="0"/>
              <a:t>и др.;</a:t>
            </a:r>
            <a:br>
              <a:rPr lang="ru-RU" sz="1800" dirty="0"/>
            </a:b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18" y="2730651"/>
            <a:ext cx="6181154" cy="34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2348880"/>
            <a:ext cx="3626827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000">
              <a:lnSpc>
                <a:spcPct val="110000"/>
              </a:lnSpc>
            </a:pP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</a:rPr>
              <a:t>Аппаратное обеспечение </a:t>
            </a:r>
            <a:r>
              <a:rPr lang="en-US" b="1" dirty="0" smtClean="0">
                <a:solidFill>
                  <a:srgbClr val="7030A0"/>
                </a:solidFill>
              </a:rPr>
              <a:t>MCS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10" y="188640"/>
            <a:ext cx="7725544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2. Режимы </a:t>
            </a:r>
            <a:r>
              <a:rPr lang="ru-RU" sz="2800" b="1" dirty="0">
                <a:solidFill>
                  <a:srgbClr val="FF00FF"/>
                </a:solidFill>
              </a:rPr>
              <a:t>управления </a:t>
            </a:r>
            <a:r>
              <a:rPr lang="en-US" sz="2800" b="1" dirty="0" smtClean="0">
                <a:solidFill>
                  <a:srgbClr val="FF00FF"/>
                </a:solidFill>
              </a:rPr>
              <a:t>MCS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210" y="692696"/>
            <a:ext cx="7715200" cy="2816421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en-US" sz="1800" dirty="0"/>
              <a:t>MCS</a:t>
            </a:r>
            <a:r>
              <a:rPr lang="ru-RU" sz="1800" dirty="0"/>
              <a:t> используются для маневрирования на предельно малых скоростях (</a:t>
            </a:r>
            <a:r>
              <a:rPr lang="en-US" sz="1800" b="1" dirty="0"/>
              <a:t>Maneuvering</a:t>
            </a:r>
            <a:r>
              <a:rPr lang="ru-RU" sz="1800" dirty="0"/>
              <a:t>), позиционирования судна (</a:t>
            </a:r>
            <a:r>
              <a:rPr lang="en-US" sz="1800" b="1" dirty="0"/>
              <a:t>Positioning</a:t>
            </a:r>
            <a:r>
              <a:rPr lang="ru-RU" sz="1800" dirty="0"/>
              <a:t>), управления движением на переходе (</a:t>
            </a:r>
            <a:r>
              <a:rPr lang="en-US" sz="1800" b="1" dirty="0"/>
              <a:t>Cruise</a:t>
            </a:r>
            <a:r>
              <a:rPr lang="ru-RU" sz="1800" dirty="0"/>
              <a:t> или </a:t>
            </a:r>
            <a:r>
              <a:rPr lang="en-US" sz="1800" b="1" dirty="0"/>
              <a:t>Transit</a:t>
            </a:r>
            <a:r>
              <a:rPr lang="ru-RU" sz="1800" dirty="0"/>
              <a:t>). Режимы управления </a:t>
            </a:r>
            <a:r>
              <a:rPr lang="en-US" sz="1800" dirty="0"/>
              <a:t>MCS</a:t>
            </a:r>
            <a:r>
              <a:rPr lang="ru-RU" sz="1800" dirty="0"/>
              <a:t> по сути являются комбинацией режимов управления поступательным и вращательным движением. </a:t>
            </a:r>
            <a:r>
              <a:rPr lang="ru-RU" sz="1800" dirty="0" smtClean="0"/>
              <a:t>Параметры </a:t>
            </a:r>
            <a:r>
              <a:rPr lang="en-US" sz="1800" dirty="0"/>
              <a:t>SVC</a:t>
            </a:r>
            <a:r>
              <a:rPr lang="ru-RU" sz="1800" dirty="0"/>
              <a:t> задаются направлением и величиной наклона рукоятки джойстика. Параметры </a:t>
            </a:r>
            <a:r>
              <a:rPr lang="en-US" sz="1800" dirty="0"/>
              <a:t>HDC</a:t>
            </a:r>
            <a:r>
              <a:rPr lang="ru-RU" sz="1800" dirty="0"/>
              <a:t> задаются вращением рукоятки джойстика вокруг её оси (Z</a:t>
            </a:r>
            <a:r>
              <a:rPr lang="ru-RU" sz="1800" dirty="0" smtClean="0"/>
              <a:t>) или </a:t>
            </a:r>
            <a:r>
              <a:rPr lang="ru-RU" sz="1800" dirty="0" err="1" smtClean="0"/>
              <a:t>кнобом</a:t>
            </a:r>
            <a:r>
              <a:rPr lang="ru-RU" sz="1800" dirty="0" smtClean="0"/>
              <a:t>. Для </a:t>
            </a:r>
            <a:r>
              <a:rPr lang="ru-RU" sz="1800" dirty="0"/>
              <a:t>ввода заданного курса и ряда других величин может использоваться </a:t>
            </a:r>
            <a:r>
              <a:rPr lang="ru-RU" sz="1800" dirty="0" err="1" smtClean="0"/>
              <a:t>кноб</a:t>
            </a:r>
            <a:r>
              <a:rPr lang="ru-RU" sz="1800" dirty="0" smtClean="0"/>
              <a:t> или сенсорный экран.</a:t>
            </a:r>
            <a:r>
              <a:rPr lang="en-US" sz="1800" dirty="0"/>
              <a:t> HDG</a:t>
            </a:r>
            <a:r>
              <a:rPr lang="ru-RU" sz="1800" dirty="0"/>
              <a:t> может изменяться с заданием разных центров вращения. 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457200">
              <a:spcBef>
                <a:spcPts val="0"/>
              </a:spcBef>
              <a:buNone/>
            </a:pP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3012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dirty="0"/>
              <a:t>Ряд  режимов управления </a:t>
            </a:r>
            <a:r>
              <a:rPr lang="en-US" dirty="0"/>
              <a:t>MCS c  </a:t>
            </a:r>
            <a:r>
              <a:rPr lang="ru-RU" dirty="0"/>
              <a:t>3-х осевым джойстиком приведен в таблице, где </a:t>
            </a:r>
            <a:r>
              <a:rPr lang="en-US" b="1" dirty="0"/>
              <a:t>RC</a:t>
            </a:r>
            <a:r>
              <a:rPr lang="en-US" dirty="0"/>
              <a:t> (rotation center) – </a:t>
            </a:r>
            <a:r>
              <a:rPr lang="ru-RU" dirty="0"/>
              <a:t>центр вращения</a:t>
            </a:r>
            <a:r>
              <a:rPr lang="en-US" dirty="0"/>
              <a:t>; </a:t>
            </a:r>
            <a:r>
              <a:rPr lang="en-US" b="1" dirty="0"/>
              <a:t>HTS</a:t>
            </a:r>
            <a:r>
              <a:rPr lang="en-US" dirty="0"/>
              <a:t> (heading to steer) - </a:t>
            </a:r>
            <a:r>
              <a:rPr lang="ru-RU" dirty="0"/>
              <a:t>заданный ИК</a:t>
            </a:r>
            <a:r>
              <a:rPr lang="en-US" dirty="0"/>
              <a:t> (</a:t>
            </a:r>
            <a:r>
              <a:rPr lang="ru-RU" dirty="0"/>
              <a:t>направление ДП</a:t>
            </a:r>
            <a:r>
              <a:rPr lang="en-US" dirty="0"/>
              <a:t>); </a:t>
            </a:r>
            <a:r>
              <a:rPr lang="en-US" b="1" dirty="0"/>
              <a:t>CTS </a:t>
            </a:r>
            <a:r>
              <a:rPr lang="en-US" dirty="0"/>
              <a:t>(course to steer) – </a:t>
            </a:r>
            <a:r>
              <a:rPr lang="ru-RU" dirty="0"/>
              <a:t>заданный</a:t>
            </a:r>
            <a:r>
              <a:rPr lang="en-US" dirty="0"/>
              <a:t> COG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5210" y="3546882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b="1" dirty="0">
                <a:solidFill>
                  <a:srgbClr val="B800B8"/>
                </a:solidFill>
              </a:rPr>
              <a:t>Виды поворота корпуса</a:t>
            </a:r>
          </a:p>
          <a:p>
            <a:pPr indent="360000"/>
            <a:r>
              <a:rPr lang="ru-RU" dirty="0" smtClean="0"/>
              <a:t>Центр </a:t>
            </a:r>
            <a:r>
              <a:rPr lang="ru-RU" dirty="0"/>
              <a:t>вращения может находиться как в </a:t>
            </a:r>
            <a:r>
              <a:rPr lang="ru-RU" b="1" i="1" dirty="0">
                <a:solidFill>
                  <a:srgbClr val="0000FF"/>
                </a:solidFill>
              </a:rPr>
              <a:t>центре</a:t>
            </a:r>
            <a:r>
              <a:rPr lang="ru-RU" dirty="0"/>
              <a:t> судна, на </a:t>
            </a:r>
            <a:r>
              <a:rPr lang="ru-RU" b="1" i="1" dirty="0">
                <a:solidFill>
                  <a:srgbClr val="0000FF"/>
                </a:solidFill>
              </a:rPr>
              <a:t>носу</a:t>
            </a:r>
            <a:r>
              <a:rPr lang="ru-RU" dirty="0"/>
              <a:t> или </a:t>
            </a:r>
            <a:r>
              <a:rPr lang="ru-RU" b="1" i="1" dirty="0">
                <a:solidFill>
                  <a:srgbClr val="0000FF"/>
                </a:solidFill>
              </a:rPr>
              <a:t>корме</a:t>
            </a:r>
            <a:r>
              <a:rPr lang="ru-RU" dirty="0"/>
              <a:t>, так и </a:t>
            </a:r>
            <a:r>
              <a:rPr lang="ru-RU" b="1" i="1" dirty="0">
                <a:solidFill>
                  <a:srgbClr val="0000FF"/>
                </a:solidFill>
              </a:rPr>
              <a:t>в любой другой точке</a:t>
            </a:r>
            <a:r>
              <a:rPr lang="ru-RU" dirty="0"/>
              <a:t>, заданной оператором вручную.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02" y="3544962"/>
            <a:ext cx="4514469" cy="16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0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9999"/>
                </a:solidFill>
              </a:rPr>
              <a:t>Таблица режимов </a:t>
            </a:r>
            <a:r>
              <a:rPr lang="ru-RU" sz="2800" b="1" dirty="0">
                <a:solidFill>
                  <a:srgbClr val="009999"/>
                </a:solidFill>
              </a:rPr>
              <a:t>управления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2" y="692696"/>
            <a:ext cx="80734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3. Информационная </a:t>
            </a:r>
            <a:r>
              <a:rPr lang="ru-RU" sz="2800" b="1" dirty="0">
                <a:solidFill>
                  <a:srgbClr val="FF00FF"/>
                </a:solidFill>
              </a:rPr>
              <a:t>поддержка при маневрировании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5112568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900" dirty="0"/>
              <a:t>Для применения в </a:t>
            </a:r>
            <a:r>
              <a:rPr lang="ru-RU" sz="1900" dirty="0" smtClean="0"/>
              <a:t>судовых системах управления движением </a:t>
            </a:r>
            <a:r>
              <a:rPr lang="ru-RU" sz="1900" dirty="0"/>
              <a:t>ряд компаний разработали программные продукты для облегчения капитанам и лоцманам проводку и маневрирование судна в ограниченных водах. Среди этих программных продуктов могут быть выделены: </a:t>
            </a:r>
            <a:r>
              <a:rPr lang="ru-RU" sz="1900" b="1" dirty="0">
                <a:solidFill>
                  <a:srgbClr val="0000FF"/>
                </a:solidFill>
              </a:rPr>
              <a:t>определители траекторий планируемых маневров</a:t>
            </a:r>
            <a:r>
              <a:rPr lang="ru-RU" sz="1900" dirty="0"/>
              <a:t>; </a:t>
            </a:r>
            <a:r>
              <a:rPr lang="ru-RU" sz="1900" b="1" dirty="0">
                <a:solidFill>
                  <a:srgbClr val="7030A0"/>
                </a:solidFill>
              </a:rPr>
              <a:t>предикторы движения корпуса судна</a:t>
            </a:r>
            <a:r>
              <a:rPr lang="ru-RU" sz="1900" dirty="0"/>
              <a:t>; </a:t>
            </a:r>
            <a:r>
              <a:rPr lang="ru-RU" sz="1900" b="1" dirty="0">
                <a:solidFill>
                  <a:srgbClr val="0099CC"/>
                </a:solidFill>
              </a:rPr>
              <a:t>средства информационной поддержки при швартовке</a:t>
            </a:r>
            <a:r>
              <a:rPr lang="ru-RU" sz="1900" dirty="0"/>
              <a:t>, при входе в шлюзы и доки и ряд других. В названных программных продуктах используются математические модели динамики судна разной </a:t>
            </a:r>
            <a:r>
              <a:rPr lang="ru-RU" sz="1900" dirty="0" smtClean="0"/>
              <a:t>сложности</a:t>
            </a:r>
            <a:r>
              <a:rPr lang="ru-RU" sz="1900" dirty="0"/>
              <a:t>, как упрощенные аналитические, так и в виде дифференциальных уравнений. Алгебраические модели не всегда позволяют достаточно точно отразить процессы маневрирования судов, особенно крупнотоннажных. Наиболее эффективными в этом отношении являются системы дифференциальных уравнений. Они могут быть разной сложности, линейными или нелинейными, независимыми и взаимосвязанными. Реализуются они в компьютерах в виде разностных схем, обеспечивающих численное интегрирование этих уравнений с малым шагом в ускоренном времени.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1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9999"/>
                </a:solidFill>
              </a:rPr>
              <a:t>Получение траекторий </a:t>
            </a:r>
            <a:r>
              <a:rPr lang="ru-RU" sz="2800" b="1" dirty="0" smtClean="0">
                <a:solidFill>
                  <a:srgbClr val="009999"/>
                </a:solidFill>
              </a:rPr>
              <a:t>маневра упрощенно</a:t>
            </a:r>
            <a:r>
              <a:rPr lang="ru-RU" sz="2800" dirty="0" smtClean="0">
                <a:solidFill>
                  <a:srgbClr val="009999"/>
                </a:solidFill>
              </a:rPr>
              <a:t> </a:t>
            </a:r>
            <a:endParaRPr lang="ru-RU" sz="2800" dirty="0">
              <a:solidFill>
                <a:srgbClr val="0099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93184"/>
            <a:ext cx="8229600" cy="1788144"/>
          </a:xfrm>
        </p:spPr>
        <p:txBody>
          <a:bodyPr>
            <a:normAutofit fontScale="92500" lnSpcReduction="10000"/>
          </a:bodyPr>
          <a:lstStyle/>
          <a:p>
            <a:pPr indent="-360000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выполнения прогноза поворота необходимо задать: </a:t>
            </a:r>
          </a:p>
          <a:p>
            <a:pPr indent="-360000">
              <a:lnSpc>
                <a:spcPct val="110000"/>
              </a:lnSpc>
              <a:spcBef>
                <a:spcPts val="0"/>
              </a:spcBef>
            </a:pP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CTW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курс судна после поворота; </a:t>
            </a:r>
          </a:p>
          <a:p>
            <a:pPr indent="-360000">
              <a:lnSpc>
                <a:spcPct val="110000"/>
              </a:lnSpc>
              <a:spcBef>
                <a:spcPts val="0"/>
              </a:spcBef>
            </a:pP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Radius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- радиус поворота судна; </a:t>
            </a:r>
          </a:p>
          <a:p>
            <a:pPr indent="-360000">
              <a:lnSpc>
                <a:spcPct val="110000"/>
              </a:lnSpc>
              <a:spcBef>
                <a:spcPts val="0"/>
              </a:spcBef>
            </a:pP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- длину линии ожидаемого движения судна;</a:t>
            </a:r>
          </a:p>
          <a:p>
            <a:pPr indent="-360000">
              <a:lnSpc>
                <a:spcPct val="110000"/>
              </a:lnSpc>
              <a:spcBef>
                <a:spcPts val="0"/>
              </a:spcBef>
            </a:pP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- расстояние от места судна до точки WOP начала выполнения маневра; </a:t>
            </a:r>
          </a:p>
          <a:p>
            <a:pPr indent="-360000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- дистанцию от WOP до начала движения по окружности.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4AE4-D258-40C8-AC93-22AC5D1AE046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94" y="692696"/>
            <a:ext cx="6816566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411760" y="3112127"/>
            <a:ext cx="20362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0000FF"/>
                </a:solidFill>
                <a:cs typeface="Times New Roman" pitchFamily="18" charset="0"/>
              </a:rPr>
              <a:t>Один из способов представления траектории поворота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5940152" y="3294087"/>
            <a:ext cx="1924123" cy="9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Прогноз изменения курса в ECDIS «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NS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4000»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8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B800B8"/>
                </a:solidFill>
              </a:rPr>
              <a:t>Прогноз </a:t>
            </a:r>
            <a:r>
              <a:rPr lang="ru-RU" sz="2400" b="1" dirty="0" smtClean="0">
                <a:solidFill>
                  <a:srgbClr val="B800B8"/>
                </a:solidFill>
              </a:rPr>
              <a:t>поворота </a:t>
            </a:r>
            <a:r>
              <a:rPr lang="ru-RU" sz="2400" b="1" dirty="0">
                <a:solidFill>
                  <a:srgbClr val="B800B8"/>
                </a:solidFill>
              </a:rPr>
              <a:t>для </a:t>
            </a:r>
            <a:r>
              <a:rPr lang="ru-RU" sz="2400" b="1" dirty="0" smtClean="0">
                <a:solidFill>
                  <a:srgbClr val="B800B8"/>
                </a:solidFill>
              </a:rPr>
              <a:t>точного </a:t>
            </a:r>
            <a:r>
              <a:rPr lang="ru-RU" sz="2400" b="1" dirty="0">
                <a:solidFill>
                  <a:srgbClr val="B800B8"/>
                </a:solidFill>
              </a:rPr>
              <a:t>захода в ворота порта </a:t>
            </a:r>
            <a:r>
              <a:rPr lang="ru-RU" sz="2400" b="1" dirty="0">
                <a:solidFill>
                  <a:srgbClr val="B800B8"/>
                </a:solidFill>
              </a:rPr>
              <a:t>с помощью имитационной модели движения </a:t>
            </a:r>
            <a:r>
              <a:rPr lang="ru-RU" sz="2400" b="1" dirty="0" smtClean="0">
                <a:solidFill>
                  <a:srgbClr val="B800B8"/>
                </a:solidFill>
              </a:rPr>
              <a:t>судна</a:t>
            </a:r>
            <a:endParaRPr lang="ru-RU" sz="2400" dirty="0">
              <a:solidFill>
                <a:srgbClr val="B800B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304" y="5222464"/>
            <a:ext cx="6377984" cy="896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1800" dirty="0"/>
              <a:t>- исходное место судна;</a:t>
            </a:r>
          </a:p>
          <a:p>
            <a:pPr fontAlgn="base"/>
            <a:r>
              <a:rPr lang="ru-RU" sz="1800" dirty="0"/>
              <a:t>- точка начала перекладки руля и точка окончания прогноза;</a:t>
            </a:r>
          </a:p>
          <a:p>
            <a:r>
              <a:rPr lang="ru-RU" sz="1800" dirty="0"/>
              <a:t>- рекомендуемая точка начала </a:t>
            </a:r>
            <a:r>
              <a:rPr lang="ru-RU" sz="1800" dirty="0" err="1"/>
              <a:t>одерживания</a:t>
            </a:r>
            <a:r>
              <a:rPr lang="ru-RU" sz="1800" dirty="0"/>
              <a:t>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983789"/>
            <a:ext cx="5735813" cy="42654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7" y="5249262"/>
            <a:ext cx="369570" cy="26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4" y="5512196"/>
            <a:ext cx="40132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9" y="5829695"/>
            <a:ext cx="436245" cy="3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34C6-D8C0-45F7-A360-4DA065B0D3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2058</Words>
  <Application>Microsoft Office PowerPoint</Application>
  <PresentationFormat>Экран (4:3)</PresentationFormat>
  <Paragraphs>153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СИСТЕМА УПРАВЛЕНИЯ МАНЕВРИРОВАНИЕМ СУДНА </vt:lpstr>
      <vt:lpstr>1. Система MCS, общие сведения</vt:lpstr>
      <vt:lpstr>Презентация PowerPoint</vt:lpstr>
      <vt:lpstr>Презентация PowerPoint</vt:lpstr>
      <vt:lpstr>2. Режимы управления MCS</vt:lpstr>
      <vt:lpstr>Таблица режимов управления </vt:lpstr>
      <vt:lpstr>3. Информационная поддержка при маневрировании</vt:lpstr>
      <vt:lpstr>Получение траекторий маневра упрощенно </vt:lpstr>
      <vt:lpstr>Прогноз поворота для точного захода в ворота порта с помощью имитационной модели движения судна</vt:lpstr>
      <vt:lpstr> Предиктор движения корпуса судна при повороте </vt:lpstr>
      <vt:lpstr>Режим швартовки</vt:lpstr>
      <vt:lpstr> Отображение информации при развороте корпуса судна в узкости (программа «Qastor») </vt:lpstr>
      <vt:lpstr>Отображение информации при швартовке (программа «Qastor»)</vt:lpstr>
      <vt:lpstr>Отображение информации в «Docking Mode» ECDIS «NS4000»</vt:lpstr>
      <vt:lpstr> 4. MCS  NavJP (Navis) </vt:lpstr>
      <vt:lpstr> Состав системы  (судно с двумя ВРШ и носовыми туннельными ПРУ) </vt:lpstr>
      <vt:lpstr>Презентация PowerPoint</vt:lpstr>
      <vt:lpstr> Режимы маневрирования на предельно малых скоростях  </vt:lpstr>
      <vt:lpstr>Режимы позиционирования</vt:lpstr>
      <vt:lpstr>Режимы для стоянки на якоре</vt:lpstr>
      <vt:lpstr>Режимы для управления на переходе</vt:lpstr>
      <vt:lpstr>5. MCS EMRI JS/DP (Дания)</vt:lpstr>
      <vt:lpstr>Органы управления на панели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МАНЕВРИРОВАНИЕМ И СИСТЕМА ДИНАМИЧЕСКОГО ПОЗИЦИОНИРОВАНИЯ </dc:title>
  <dc:creator>k</dc:creator>
  <cp:lastModifiedBy>k</cp:lastModifiedBy>
  <cp:revision>151</cp:revision>
  <dcterms:created xsi:type="dcterms:W3CDTF">2020-08-14T14:27:46Z</dcterms:created>
  <dcterms:modified xsi:type="dcterms:W3CDTF">2020-09-20T09:33:19Z</dcterms:modified>
</cp:coreProperties>
</file>