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E8ED-DCCF-4C4B-9173-A1E952EB9B3A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0070-AB48-4B5E-921D-1684352A8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3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0070-AB48-4B5E-921D-1684352A89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4712-94CA-41B2-9C80-4F93A0472D44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BDC-DE73-41A8-AD1B-A59E19A9E9FD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6E8D-BEE2-47E6-9E30-EC595FAEF9DE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9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4127-04A0-4A93-8C8F-280C4F88297C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5EF5-4FE8-4152-87AE-183463ECB0AB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5836-5C70-46A8-95D3-889BDF37126F}" type="datetime1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AA1D-24CA-4494-B56E-8E996A6B8D53}" type="datetime1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6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EE37-CB35-42CC-9812-5C70B3BBDC7C}" type="datetime1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1EF3-EA63-4672-90DD-7D79A69AD553}" type="datetime1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69FE-6A71-4E69-B20A-959F75AB3CBA}" type="datetime1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4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E3C0-BB3B-4F4F-832C-AC0BDD736FAB}" type="datetime1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07B7-20E5-4CF3-A7DE-557E94FE94CD}" type="datetime1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851F-EDE4-4DAA-BF2F-5899E8012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Тема: </a:t>
            </a:r>
            <a:r>
              <a:rPr lang="ru-RU" sz="3200" b="1" dirty="0">
                <a:solidFill>
                  <a:srgbClr val="FF0000"/>
                </a:solidFill>
              </a:rPr>
              <a:t>СИСТЕМА УПРАВЛЕНИЯ СКОРОСТЬЮ СУДНА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632848" cy="31683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1. Общие сведения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2. Структура </a:t>
            </a:r>
            <a:r>
              <a:rPr lang="en-US" sz="2400" b="1" dirty="0" smtClean="0">
                <a:solidFill>
                  <a:schemeClr val="tx1"/>
                </a:solidFill>
              </a:rPr>
              <a:t>SCS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ru-RU" sz="2400" b="1" dirty="0" err="1">
                <a:solidFill>
                  <a:schemeClr val="tx1"/>
                </a:solidFill>
              </a:rPr>
              <a:t>истема</a:t>
            </a:r>
            <a:r>
              <a:rPr lang="ru-RU" sz="2400" b="1" dirty="0">
                <a:solidFill>
                  <a:schemeClr val="tx1"/>
                </a:solidFill>
              </a:rPr>
              <a:t> управления скоростью </a:t>
            </a:r>
            <a:r>
              <a:rPr lang="en-US" sz="2400" b="1" dirty="0">
                <a:solidFill>
                  <a:schemeClr val="tx1"/>
                </a:solidFill>
              </a:rPr>
              <a:t>ESP</a:t>
            </a:r>
            <a:r>
              <a:rPr lang="ru-RU" sz="2400" b="1" dirty="0">
                <a:solidFill>
                  <a:schemeClr val="tx1"/>
                </a:solidFill>
              </a:rPr>
              <a:t>-2000.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4. Интеграция системы планирования движения с </a:t>
            </a:r>
            <a:r>
              <a:rPr lang="en-US" sz="2400" b="1" dirty="0" smtClean="0">
                <a:solidFill>
                  <a:schemeClr val="tx1"/>
                </a:solidFill>
              </a:rPr>
              <a:t>SCS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5. Бортовые навигационные средства для экономии топлива.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721499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9999"/>
                </a:solidFill>
              </a:rPr>
              <a:t>ESP</a:t>
            </a:r>
            <a:r>
              <a:rPr lang="ru-RU" sz="1800" b="1" dirty="0">
                <a:solidFill>
                  <a:srgbClr val="009999"/>
                </a:solidFill>
              </a:rPr>
              <a:t> 2000 имеет 5 режимов работы:</a:t>
            </a:r>
          </a:p>
          <a:p>
            <a:pPr lvl="0">
              <a:spcBef>
                <a:spcPts val="0"/>
              </a:spcBef>
            </a:pPr>
            <a:r>
              <a:rPr lang="ru-RU" sz="1800" b="1" i="1" dirty="0"/>
              <a:t>Наилучшая </a:t>
            </a:r>
            <a:r>
              <a:rPr lang="en-US" sz="1800" b="1" i="1" dirty="0"/>
              <a:t>V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dirty="0"/>
              <a:t>Best Speed</a:t>
            </a:r>
            <a:r>
              <a:rPr lang="ru-RU" sz="1800" dirty="0"/>
              <a:t>) – поддержание наибольшей допустимой </a:t>
            </a:r>
            <a:r>
              <a:rPr lang="en-US" sz="1800" dirty="0"/>
              <a:t>SOG</a:t>
            </a:r>
            <a:r>
              <a:rPr lang="ru-RU" sz="18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1800" b="1" i="1" dirty="0"/>
              <a:t>Назначенная </a:t>
            </a:r>
            <a:r>
              <a:rPr lang="en-US" sz="1800" b="1" i="1" dirty="0"/>
              <a:t>V</a:t>
            </a:r>
            <a:r>
              <a:rPr lang="ru-RU" sz="1800" dirty="0"/>
              <a:t> (</a:t>
            </a:r>
            <a:r>
              <a:rPr lang="en-US" sz="1800" dirty="0"/>
              <a:t>Set Speed</a:t>
            </a:r>
            <a:r>
              <a:rPr lang="ru-RU" sz="1800" dirty="0"/>
              <a:t>) – движение с заданной оператором </a:t>
            </a:r>
            <a:r>
              <a:rPr lang="en-US" sz="1800" dirty="0"/>
              <a:t>SOG</a:t>
            </a:r>
            <a:r>
              <a:rPr lang="ru-RU" sz="18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1800" b="1" i="1" dirty="0"/>
              <a:t>Автоматический режим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dirty="0"/>
              <a:t>Automatic mode</a:t>
            </a:r>
            <a:r>
              <a:rPr lang="ru-RU" sz="1800" dirty="0"/>
              <a:t>) – расчет и стабилизация </a:t>
            </a:r>
            <a:r>
              <a:rPr lang="en-US" sz="1800" dirty="0"/>
              <a:t>SOG</a:t>
            </a:r>
            <a:r>
              <a:rPr lang="ru-RU" sz="1800" dirty="0"/>
              <a:t>, обеспечивающей приход в пункт назначения </a:t>
            </a:r>
            <a:r>
              <a:rPr lang="ru-RU" sz="1800" dirty="0" smtClean="0"/>
              <a:t>в </a:t>
            </a:r>
            <a:r>
              <a:rPr lang="ru-RU" sz="1800" dirty="0"/>
              <a:t>заданное время;</a:t>
            </a:r>
          </a:p>
          <a:p>
            <a:pPr lvl="0">
              <a:spcBef>
                <a:spcPts val="0"/>
              </a:spcBef>
            </a:pPr>
            <a:r>
              <a:rPr lang="ru-RU" sz="1800" b="1" i="1" dirty="0"/>
              <a:t>Назначенное </a:t>
            </a:r>
            <a:r>
              <a:rPr lang="en-US" sz="1800" b="1" i="1" dirty="0"/>
              <a:t>RPM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dirty="0"/>
              <a:t>RPM mode</a:t>
            </a:r>
            <a:r>
              <a:rPr lang="ru-RU" sz="1800" dirty="0"/>
              <a:t>) – стабилизация заданной </a:t>
            </a:r>
            <a:r>
              <a:rPr lang="en-US" sz="1800" dirty="0"/>
              <a:t>RPM</a:t>
            </a:r>
            <a:r>
              <a:rPr lang="ru-RU" sz="1800" dirty="0"/>
              <a:t> с авто балансировкой работы ГД для снижения вибрации и износа деталей;</a:t>
            </a:r>
          </a:p>
          <a:p>
            <a:pPr lvl="0">
              <a:spcBef>
                <a:spcPts val="0"/>
              </a:spcBef>
            </a:pPr>
            <a:r>
              <a:rPr lang="ru-RU" sz="1800" b="1" i="1" dirty="0"/>
              <a:t>Ручной режим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dirty="0"/>
              <a:t>Manual mode</a:t>
            </a:r>
            <a:r>
              <a:rPr lang="ru-RU" sz="1800" dirty="0"/>
              <a:t>) – управление ГД при отключенной </a:t>
            </a:r>
            <a:r>
              <a:rPr lang="en-US" sz="1800" dirty="0"/>
              <a:t>ESP</a:t>
            </a:r>
            <a:r>
              <a:rPr lang="ru-RU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9999"/>
                </a:solidFill>
              </a:rPr>
              <a:t>ESP </a:t>
            </a:r>
            <a:r>
              <a:rPr lang="ru-RU" sz="1800" b="1" dirty="0" smtClean="0">
                <a:solidFill>
                  <a:srgbClr val="009999"/>
                </a:solidFill>
              </a:rPr>
              <a:t>изменяет </a:t>
            </a:r>
            <a:r>
              <a:rPr lang="en-US" sz="1800" b="1" dirty="0" smtClean="0">
                <a:solidFill>
                  <a:srgbClr val="009999"/>
                </a:solidFill>
              </a:rPr>
              <a:t>RPM</a:t>
            </a:r>
            <a:r>
              <a:rPr lang="en-US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соответствии с рекомендациями изготовителя ГД.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</a:rPr>
              <a:t>Блок адаптации</a:t>
            </a:r>
            <a:r>
              <a:rPr lang="ru-RU" sz="1800" dirty="0"/>
              <a:t> организует сбор данных о параметрах работы ГД, анализирует их, «приспосабливает» работу ГД к погодным условиям, влиянию ветра, течения, волнения, мелководья с целью уменьшения </a:t>
            </a:r>
            <a:r>
              <a:rPr lang="en-US" sz="1800" dirty="0"/>
              <a:t>FC</a:t>
            </a:r>
            <a:r>
              <a:rPr lang="ru-RU" sz="1800" dirty="0"/>
              <a:t>, вибрации, нагрузки двигателя, вредных выбросов в атмосферу.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Когда нагрузка на ГД начинает превышать допустимую, система уменьшает </a:t>
            </a:r>
            <a:r>
              <a:rPr lang="en-US" sz="1800" i="1" dirty="0"/>
              <a:t>V</a:t>
            </a:r>
            <a:r>
              <a:rPr lang="ru-RU" sz="1800" dirty="0"/>
              <a:t> до наибольшего безопасного ее значения.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4. Интеграция системы планирования движения с </a:t>
            </a:r>
            <a:r>
              <a:rPr lang="en-US" sz="2800" b="1" dirty="0" smtClean="0">
                <a:solidFill>
                  <a:srgbClr val="FF00FF"/>
                </a:solidFill>
              </a:rPr>
              <a:t>SCS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Важные на </a:t>
            </a:r>
            <a:r>
              <a:rPr lang="ru-RU" sz="1800" b="1" dirty="0" smtClean="0">
                <a:solidFill>
                  <a:srgbClr val="C00000"/>
                </a:solidFill>
              </a:rPr>
              <a:t>мостике </a:t>
            </a:r>
            <a:r>
              <a:rPr lang="ru-RU" sz="1800" b="1" dirty="0">
                <a:solidFill>
                  <a:srgbClr val="C00000"/>
                </a:solidFill>
              </a:rPr>
              <a:t>для обеспечения эффективности рейсов задачи: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выбор оптимального по критерию объема или стоимости </a:t>
            </a:r>
            <a:r>
              <a:rPr lang="en-US" sz="1800" dirty="0"/>
              <a:t>FC </a:t>
            </a:r>
            <a:r>
              <a:rPr lang="ru-RU" sz="1800" dirty="0"/>
              <a:t>плана движения (маршрута и скорости на его участках);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оптимальное поддержание плановых значений </a:t>
            </a:r>
            <a:r>
              <a:rPr lang="en-US" sz="1800" i="1" dirty="0"/>
              <a:t>V</a:t>
            </a:r>
            <a:r>
              <a:rPr lang="ru-RU" sz="1800" dirty="0"/>
              <a:t> на маршруте.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Первая задача обычно выполняется системой планирования пути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en-US" sz="1800" b="1" dirty="0">
                <a:solidFill>
                  <a:srgbClr val="0070C0"/>
                </a:solidFill>
              </a:rPr>
              <a:t>Voyage Planning System</a:t>
            </a:r>
            <a:r>
              <a:rPr lang="ru-RU" sz="1800" b="1" dirty="0">
                <a:solidFill>
                  <a:srgbClr val="0070C0"/>
                </a:solidFill>
              </a:rPr>
              <a:t> - </a:t>
            </a:r>
            <a:r>
              <a:rPr lang="en-US" sz="1800" b="1" dirty="0">
                <a:solidFill>
                  <a:srgbClr val="0070C0"/>
                </a:solidFill>
              </a:rPr>
              <a:t>VPS</a:t>
            </a:r>
            <a:r>
              <a:rPr lang="ru-RU" sz="1800" dirty="0"/>
              <a:t>), а вторая – </a:t>
            </a:r>
            <a:r>
              <a:rPr lang="en-US" sz="1800" b="1" dirty="0" smtClean="0">
                <a:solidFill>
                  <a:srgbClr val="0070C0"/>
                </a:solidFill>
              </a:rPr>
              <a:t>SCS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Характеристика </a:t>
            </a:r>
            <a:r>
              <a:rPr lang="en-US" sz="1800" b="1" dirty="0" smtClean="0">
                <a:solidFill>
                  <a:srgbClr val="C00000"/>
                </a:solidFill>
              </a:rPr>
              <a:t>VPS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Руководящие документы по планированию перехода: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СОЛАС 74, глава </a:t>
            </a:r>
            <a:r>
              <a:rPr lang="en-US" sz="1800" dirty="0"/>
              <a:t>V</a:t>
            </a:r>
            <a:r>
              <a:rPr lang="ru-RU" sz="1800" dirty="0"/>
              <a:t>, правило 34. Безопасность судовождения и предотвращение опасных ситуаций.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ПДНВ 78, глава VIII, Раздел A-VIII/2, часть 2, Планирование рейса. 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Резолюция ИМО А.893(21). «Руководство по планированию рейса».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Конвенции МАРПОЛ ИМО, приложение </a:t>
            </a:r>
            <a:r>
              <a:rPr lang="en-US" sz="1800" dirty="0"/>
              <a:t>VI</a:t>
            </a:r>
            <a:r>
              <a:rPr lang="ru-RU" sz="1800" dirty="0"/>
              <a:t> (загрязнение воздуха с судов, зоны контроля выбросов </a:t>
            </a:r>
            <a:r>
              <a:rPr lang="en-US" sz="1800" b="1" dirty="0">
                <a:solidFill>
                  <a:srgbClr val="0070C0"/>
                </a:solidFill>
              </a:rPr>
              <a:t>ECA</a:t>
            </a:r>
            <a:r>
              <a:rPr lang="ru-RU" sz="1800" b="1" dirty="0">
                <a:solidFill>
                  <a:srgbClr val="0070C0"/>
                </a:solidFill>
              </a:rPr>
              <a:t> - </a:t>
            </a:r>
            <a:r>
              <a:rPr lang="en-US" sz="1800" b="1" dirty="0">
                <a:solidFill>
                  <a:srgbClr val="0070C0"/>
                </a:solidFill>
              </a:rPr>
              <a:t>Emission Control Areas</a:t>
            </a:r>
            <a:r>
              <a:rPr lang="ru-RU" sz="1800" dirty="0"/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рамках ЕСА содержание серы в топливе ограничено на уровне 0,1%, вне ЕСА - 3,5%. </a:t>
            </a:r>
            <a:r>
              <a:rPr lang="ru-RU" sz="1800" b="1" dirty="0">
                <a:solidFill>
                  <a:srgbClr val="009999"/>
                </a:solidFill>
              </a:rPr>
              <a:t>Три основных метода соблюдения правил ЕСА: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переход на топливо с низким содержанием серы, такое как морской газойль (MGO - </a:t>
            </a:r>
            <a:r>
              <a:rPr lang="en-US" sz="1800" dirty="0"/>
              <a:t>marine gas oil</a:t>
            </a:r>
            <a:r>
              <a:rPr lang="ru-RU" sz="1800" dirty="0"/>
              <a:t>);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установка системы удаления серы из выхлопных газов (скрубберов);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использование сжиженного природного газа (</a:t>
            </a:r>
            <a:r>
              <a:rPr lang="en-US" sz="1800" dirty="0"/>
              <a:t>LNG</a:t>
            </a:r>
            <a:r>
              <a:rPr lang="ru-RU" sz="1800" dirty="0"/>
              <a:t>) в качестве топлива.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Ниже предполагается, что на судах в рамках </a:t>
            </a:r>
            <a:r>
              <a:rPr lang="en-US" sz="1800" dirty="0"/>
              <a:t>ECA</a:t>
            </a:r>
            <a:r>
              <a:rPr lang="ru-RU" sz="1800" dirty="0"/>
              <a:t> расходуется </a:t>
            </a:r>
            <a:r>
              <a:rPr lang="en-US" sz="1800" dirty="0"/>
              <a:t>MGO</a:t>
            </a:r>
            <a:r>
              <a:rPr lang="ru-RU" sz="1800" dirty="0"/>
              <a:t> с содержанием серы 0,1%, а вне </a:t>
            </a:r>
            <a:r>
              <a:rPr lang="en-US" sz="1800" dirty="0"/>
              <a:t>ECA</a:t>
            </a:r>
            <a:r>
              <a:rPr lang="ru-RU" sz="1800" dirty="0"/>
              <a:t> - тяжелое топливо (</a:t>
            </a:r>
            <a:r>
              <a:rPr lang="en-US" sz="1800" dirty="0"/>
              <a:t>HFO</a:t>
            </a:r>
            <a:r>
              <a:rPr lang="ru-RU" sz="1800" dirty="0"/>
              <a:t> - </a:t>
            </a:r>
            <a:r>
              <a:rPr lang="en-US" sz="1800" dirty="0"/>
              <a:t>heavy fuel oil</a:t>
            </a:r>
            <a:r>
              <a:rPr lang="ru-RU" sz="1800" dirty="0"/>
              <a:t>). </a:t>
            </a:r>
            <a:r>
              <a:rPr lang="en-US" sz="1800" dirty="0"/>
              <a:t>MGO</a:t>
            </a:r>
            <a:r>
              <a:rPr lang="ru-RU" sz="1800" dirty="0"/>
              <a:t> дороже, чем </a:t>
            </a:r>
            <a:r>
              <a:rPr lang="en-US" sz="1800" dirty="0"/>
              <a:t>HFO</a:t>
            </a:r>
            <a:r>
              <a:rPr lang="ru-RU" sz="1800" dirty="0"/>
              <a:t> примерно в 2 раза.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Информация</a:t>
            </a:r>
            <a:r>
              <a:rPr lang="ru-RU" sz="1800" b="1" dirty="0">
                <a:solidFill>
                  <a:srgbClr val="009999"/>
                </a:solidFill>
              </a:rPr>
              <a:t>, которая должна быть учтена при планировании рейса</a:t>
            </a:r>
            <a:r>
              <a:rPr lang="ru-RU" sz="1800" dirty="0"/>
              <a:t>, перечислена в Резолюции ИМО А.893(21).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Основные критерии оптимизации плана движения: </a:t>
            </a:r>
            <a:endParaRPr lang="ru-RU" sz="1800" dirty="0">
              <a:solidFill>
                <a:srgbClr val="009999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/>
              <a:t>К1</a:t>
            </a:r>
            <a:r>
              <a:rPr lang="ru-RU" sz="1800" dirty="0"/>
              <a:t> - минимизация кол-ва </a:t>
            </a:r>
            <a:r>
              <a:rPr lang="en-US" sz="1800" dirty="0"/>
              <a:t>FC</a:t>
            </a:r>
            <a:r>
              <a:rPr lang="ru-RU" sz="1800" dirty="0"/>
              <a:t> (снижение выбросов парниковых газов: оксида азота - </a:t>
            </a:r>
            <a:r>
              <a:rPr lang="en-US" sz="1800" dirty="0"/>
              <a:t>NO</a:t>
            </a:r>
            <a:r>
              <a:rPr lang="ru-RU" sz="1800" dirty="0"/>
              <a:t>, диоксида серы - </a:t>
            </a:r>
            <a:r>
              <a:rPr lang="en-US" sz="1800" dirty="0"/>
              <a:t>SO</a:t>
            </a:r>
            <a:r>
              <a:rPr lang="ru-RU" sz="1800" baseline="-25000" dirty="0"/>
              <a:t>2</a:t>
            </a:r>
            <a:r>
              <a:rPr lang="ru-RU" sz="1800" dirty="0"/>
              <a:t>, окиси углерода - </a:t>
            </a:r>
            <a:r>
              <a:rPr lang="en-US" sz="1800" dirty="0"/>
              <a:t>CO</a:t>
            </a:r>
            <a:r>
              <a:rPr lang="ru-RU" sz="1800" dirty="0"/>
              <a:t>, диоксида углерода - </a:t>
            </a:r>
            <a:r>
              <a:rPr lang="en-US" sz="1800" dirty="0"/>
              <a:t>CO</a:t>
            </a:r>
            <a:r>
              <a:rPr lang="ru-RU" sz="1800" baseline="-25000" dirty="0"/>
              <a:t>2</a:t>
            </a:r>
            <a:r>
              <a:rPr lang="ru-RU" sz="1800" dirty="0"/>
              <a:t>, кислорода - </a:t>
            </a:r>
            <a:r>
              <a:rPr lang="en-US" sz="1800" dirty="0"/>
              <a:t>O</a:t>
            </a:r>
            <a:r>
              <a:rPr lang="ru-RU" sz="1800" baseline="-25000" dirty="0"/>
              <a:t>2</a:t>
            </a:r>
            <a:r>
              <a:rPr lang="ru-RU" sz="1800" dirty="0"/>
              <a:t> и углеводородов – </a:t>
            </a:r>
            <a:r>
              <a:rPr lang="en-US" sz="1800" dirty="0"/>
              <a:t>HC</a:t>
            </a:r>
            <a:r>
              <a:rPr lang="ru-RU" sz="1800" dirty="0"/>
              <a:t>):</a:t>
            </a:r>
          </a:p>
          <a:p>
            <a:pPr>
              <a:spcBef>
                <a:spcPts val="0"/>
              </a:spcBef>
            </a:pPr>
            <a:r>
              <a:rPr lang="ru-RU" sz="1800" b="1" dirty="0"/>
              <a:t>К2</a:t>
            </a:r>
            <a:r>
              <a:rPr lang="ru-RU" sz="1800" dirty="0"/>
              <a:t> - минимизация стоимости </a:t>
            </a:r>
            <a:r>
              <a:rPr lang="en-US" sz="1800" dirty="0"/>
              <a:t>FC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793507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</a:rPr>
              <a:t>Основное ограничение на план перехода - </a:t>
            </a:r>
            <a:r>
              <a:rPr lang="ru-RU" sz="1800" b="1" i="1" dirty="0">
                <a:solidFill>
                  <a:srgbClr val="0070C0"/>
                </a:solidFill>
              </a:rPr>
              <a:t>приход в заданное время в пункт назначения</a:t>
            </a:r>
            <a:r>
              <a:rPr lang="ru-RU" sz="1800" dirty="0"/>
              <a:t>. Другие возможные ограничения: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границы высот ветровых волн и зыби на переходе, определяющие области, которые нужно избегать;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границы силы ветра, определяющие области, которые следует избегать (при противном, попутном и боковом ветре);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/>
              <a:t>миним</a:t>
            </a:r>
            <a:r>
              <a:rPr lang="ru-RU" sz="1800" dirty="0"/>
              <a:t>. дистанция до пути движения центра тропического циклона;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граничные значения параметров качки;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границы для вероятности </a:t>
            </a:r>
            <a:r>
              <a:rPr lang="ru-RU" sz="1800" dirty="0" err="1"/>
              <a:t>слеминга</a:t>
            </a:r>
            <a:r>
              <a:rPr lang="ru-RU" sz="1800" dirty="0"/>
              <a:t> (заливания, разгона винта);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другие ограничения.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 </a:t>
            </a:r>
            <a:r>
              <a:rPr lang="ru-RU" sz="1800" b="1" dirty="0" smtClean="0">
                <a:solidFill>
                  <a:srgbClr val="0070C0"/>
                </a:solidFill>
              </a:rPr>
              <a:t>Оптимизация </a:t>
            </a:r>
            <a:r>
              <a:rPr lang="ru-RU" sz="1800" b="1" dirty="0">
                <a:solidFill>
                  <a:srgbClr val="0070C0"/>
                </a:solidFill>
              </a:rPr>
              <a:t>плана перехода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основана на индивидуальной мат. модели судна, отражающей его поведение в условиях ветра, волнения и на мелководье с учетом особенностей бортового </a:t>
            </a:r>
            <a:r>
              <a:rPr lang="ru-RU" sz="1800" dirty="0" err="1"/>
              <a:t>пропульсивного</a:t>
            </a:r>
            <a:r>
              <a:rPr lang="ru-RU" sz="1800" dirty="0"/>
              <a:t> комплекса. Эта модель позволяет определять сопротивление движению судна, безопасные режимы работы ГД без перегрузки, </a:t>
            </a:r>
            <a:r>
              <a:rPr lang="ru-RU" sz="1800" dirty="0" err="1"/>
              <a:t>эфф</a:t>
            </a:r>
            <a:r>
              <a:rPr lang="ru-RU" sz="1800" dirty="0"/>
              <a:t> мощность ГД, </a:t>
            </a:r>
            <a:r>
              <a:rPr lang="en-US" sz="1800" i="1" dirty="0"/>
              <a:t>V</a:t>
            </a:r>
            <a:r>
              <a:rPr lang="ru-RU" sz="1800" dirty="0"/>
              <a:t> хода, расход топлива и смазочного масла для разных режимов работы ГД при разной осадке судна в различных </a:t>
            </a:r>
            <a:r>
              <a:rPr lang="ru-RU" sz="1800" dirty="0" err="1"/>
              <a:t>ветроволновых</a:t>
            </a:r>
            <a:r>
              <a:rPr lang="ru-RU" sz="1800" dirty="0"/>
              <a:t> условиях и на мелководье</a:t>
            </a:r>
            <a:r>
              <a:rPr lang="ru-RU" sz="1800" i="1" dirty="0"/>
              <a:t>.</a:t>
            </a:r>
            <a:endParaRPr lang="ru-RU" sz="1800" dirty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Основные виды задач планирования:</a:t>
            </a:r>
            <a:endParaRPr lang="ru-RU" sz="1800" dirty="0">
              <a:solidFill>
                <a:srgbClr val="0099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Р1</a:t>
            </a:r>
            <a:r>
              <a:rPr lang="ru-RU" sz="1800" dirty="0"/>
              <a:t>. Выбор значений скорости на участках заданного маршрута;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Р2</a:t>
            </a:r>
            <a:r>
              <a:rPr lang="ru-RU" sz="1800" dirty="0"/>
              <a:t>. Выбор маршрута и скорости на его участках.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Задача Р1 - Выбор значений </a:t>
                </a:r>
                <a:r>
                  <a:rPr lang="en-US" sz="1800" b="1" i="1" dirty="0">
                    <a:solidFill>
                      <a:srgbClr val="C00000"/>
                    </a:solidFill>
                  </a:rPr>
                  <a:t>V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 на участках заданного </a:t>
                </a:r>
                <a:r>
                  <a:rPr lang="ru-RU" sz="1800" b="1" dirty="0" smtClean="0">
                    <a:solidFill>
                      <a:srgbClr val="C00000"/>
                    </a:solidFill>
                  </a:rPr>
                  <a:t>маршрута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9999"/>
                    </a:solidFill>
                  </a:rPr>
                  <a:t>Этапы решения </a:t>
                </a:r>
                <a:r>
                  <a:rPr lang="ru-RU" sz="1800" b="1" dirty="0">
                    <a:solidFill>
                      <a:srgbClr val="009999"/>
                    </a:solidFill>
                  </a:rPr>
                  <a:t>задачи</a:t>
                </a:r>
                <a:r>
                  <a:rPr lang="ru-RU" sz="1800" dirty="0">
                    <a:solidFill>
                      <a:srgbClr val="009999"/>
                    </a:solidFill>
                  </a:rPr>
                  <a:t> </a:t>
                </a:r>
                <a:r>
                  <a:rPr lang="ru-RU" sz="1800" b="1" dirty="0" smtClean="0">
                    <a:solidFill>
                      <a:srgbClr val="009999"/>
                    </a:solidFill>
                  </a:rPr>
                  <a:t>Р1</a:t>
                </a:r>
                <a:r>
                  <a:rPr lang="ru-RU" sz="1800" dirty="0" smtClean="0">
                    <a:solidFill>
                      <a:srgbClr val="009999"/>
                    </a:solidFill>
                  </a:rPr>
                  <a:t>:</a:t>
                </a:r>
                <a:endParaRPr lang="ru-RU" sz="1800" dirty="0">
                  <a:solidFill>
                    <a:srgbClr val="009999"/>
                  </a:solidFill>
                </a:endParaRP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нахождение макс. </a:t>
                </a:r>
                <a:r>
                  <a:rPr lang="en-US" sz="1800" dirty="0"/>
                  <a:t>V </a:t>
                </a:r>
                <a:r>
                  <a:rPr lang="ru-RU" sz="1800" dirty="0"/>
                  <a:t>на отрезках пути без учета прогнозов погоды и срока прибытия в конечный пункт;</a:t>
                </a: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расчет макс. </a:t>
                </a:r>
                <a:r>
                  <a:rPr lang="en-US" sz="1800" dirty="0"/>
                  <a:t>V</a:t>
                </a:r>
                <a:r>
                  <a:rPr lang="ru-RU" sz="1800" dirty="0"/>
                  <a:t> на отрезках пути  и времени рейса для ожидаемых погодных условий без учета назначенного времени прихода;</a:t>
                </a: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сравнение полученного времени с заданным;</a:t>
                </a:r>
              </a:p>
              <a:p>
                <a:pPr lvl="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определение режимов хода, обеспечивающих макс экономию кол-ва/стоимости </a:t>
                </a:r>
                <a:r>
                  <a:rPr lang="en-US" sz="1800" dirty="0"/>
                  <a:t>FC</a:t>
                </a:r>
                <a:r>
                  <a:rPr lang="ru-RU" sz="1800" dirty="0"/>
                  <a:t> при заданном времени прибытия в пункт назначения.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i="1" dirty="0"/>
                  <a:t>На </a:t>
                </a:r>
                <a:r>
                  <a:rPr lang="en-US" sz="1800" b="1" i="1" dirty="0"/>
                  <a:t>I</a:t>
                </a:r>
                <a:r>
                  <a:rPr lang="ru-RU" sz="1800" b="1" i="1" dirty="0"/>
                  <a:t> этапе</a:t>
                </a:r>
                <a:r>
                  <a:rPr lang="ru-RU" sz="1800" dirty="0"/>
                  <a:t>, </a:t>
                </a:r>
                <a:r>
                  <a:rPr lang="ru-RU" sz="1800" dirty="0" smtClean="0"/>
                  <a:t>учитывая ТТД </a:t>
                </a:r>
                <a:r>
                  <a:rPr lang="ru-RU" sz="1800" dirty="0"/>
                  <a:t>судна, </a:t>
                </a:r>
                <a:r>
                  <a:rPr lang="ru-RU" sz="1800" dirty="0" smtClean="0"/>
                  <a:t>течения </a:t>
                </a:r>
                <a:r>
                  <a:rPr lang="ru-RU" sz="1800" dirty="0"/>
                  <a:t>на переходе и </a:t>
                </a:r>
                <a:r>
                  <a:rPr lang="ru-RU" sz="1800" dirty="0" smtClean="0"/>
                  <a:t>установленные для </a:t>
                </a:r>
                <a:r>
                  <a:rPr lang="ru-RU" sz="1800" dirty="0"/>
                  <a:t>ряда районов </a:t>
                </a:r>
                <a:r>
                  <a:rPr lang="ru-RU" sz="1800" dirty="0" smtClean="0"/>
                  <a:t>ограничения </a:t>
                </a:r>
                <a:r>
                  <a:rPr lang="en-US" sz="1800" dirty="0"/>
                  <a:t>V</a:t>
                </a:r>
                <a:r>
                  <a:rPr lang="ru-RU" sz="1800" dirty="0" smtClean="0"/>
                  <a:t>, </a:t>
                </a:r>
                <a:r>
                  <a:rPr lang="ru-RU" sz="1800" dirty="0"/>
                  <a:t>определяются наибольшее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) и наименьшее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) значение </a:t>
                </a:r>
                <a:r>
                  <a:rPr lang="en-US" sz="1800" dirty="0"/>
                  <a:t>SOG </a:t>
                </a:r>
                <a:r>
                  <a:rPr lang="ru-RU" sz="1800" dirty="0"/>
                  <a:t>и </a:t>
                </a:r>
                <a:r>
                  <a:rPr lang="en-US" sz="1800" dirty="0"/>
                  <a:t>STW</a:t>
                </a:r>
                <a:r>
                  <a:rPr lang="ru-RU" sz="1800" dirty="0"/>
                  <a:t> на отрезках маршрута для нормальных условий погоды. Если ограничений на </a:t>
                </a:r>
                <a:r>
                  <a:rPr lang="en-US" sz="1800" i="1" dirty="0"/>
                  <a:t>V</a:t>
                </a:r>
                <a:r>
                  <a:rPr lang="en-US" sz="1800" dirty="0"/>
                  <a:t> </a:t>
                </a:r>
                <a:r>
                  <a:rPr lang="ru-RU" sz="1800" dirty="0" smtClean="0"/>
                  <a:t>нет</a:t>
                </a:r>
                <a:r>
                  <a:rPr lang="ru-RU" sz="1800" dirty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 равно </a:t>
                </a:r>
                <a:r>
                  <a:rPr lang="en-US" sz="1800" i="1" dirty="0"/>
                  <a:t>V</a:t>
                </a:r>
                <a:r>
                  <a:rPr lang="en-US" sz="1800" dirty="0"/>
                  <a:t> </a:t>
                </a:r>
                <a:r>
                  <a:rPr lang="ru-RU" sz="1800" dirty="0"/>
                  <a:t>морского полного хода судна</a:t>
                </a:r>
                <a:r>
                  <a:rPr lang="ru-RU" sz="1800" dirty="0" smtClean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i="1" dirty="0"/>
                  <a:t>На </a:t>
                </a:r>
                <a:r>
                  <a:rPr lang="en-US" sz="1800" b="1" i="1" dirty="0"/>
                  <a:t>II</a:t>
                </a:r>
                <a:r>
                  <a:rPr lang="ru-RU" sz="1800" b="1" i="1" dirty="0"/>
                  <a:t> этапе</a:t>
                </a:r>
                <a:r>
                  <a:rPr lang="ru-RU" sz="1800" dirty="0"/>
                  <a:t> по значениям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sz="1800" dirty="0"/>
                  <a:t> находятся моменты прибытия судна в </a:t>
                </a:r>
                <a:r>
                  <a:rPr lang="en-US" sz="1800" dirty="0"/>
                  <a:t>WPT</a:t>
                </a:r>
                <a:r>
                  <a:rPr lang="ru-RU" sz="1800" dirty="0"/>
                  <a:t>. По ним и данным прогнозов погоды определяются ожидаемые </a:t>
                </a:r>
                <a:r>
                  <a:rPr lang="ru-RU" sz="1800" dirty="0" smtClean="0"/>
                  <a:t>параметры </a:t>
                </a:r>
                <a:r>
                  <a:rPr lang="ru-RU" sz="1800" dirty="0"/>
                  <a:t>ветра и волнения на пути перехода. Если на одном отрезке маршрута погодные условия разные или наряду с глубокой водой имеется мелководье, или меняется топливо, то он разбивается на меньшие участки (сегменты), на каждом из которых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ru-RU" sz="1800" dirty="0"/>
                  <a:t> полного сопротивления  движению судна и сорт топлива одинаков.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593" t="-539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9999"/>
                    </a:solidFill>
                  </a:rPr>
                  <a:t>Для каждого из сегментов находится: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по подходящему для судна вектору критериев мореходности макс. безопасная </a:t>
                </a:r>
                <a:r>
                  <a:rPr lang="en-US" sz="1800" dirty="0"/>
                  <a:t>STW </a:t>
                </a:r>
                <a:r>
                  <a:rPr lang="ru-RU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</m:groupCh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) и соответствующая ей </a:t>
                </a:r>
                <a:r>
                  <a:rPr lang="en-US" sz="1800" dirty="0"/>
                  <a:t>SOG</a:t>
                </a:r>
                <a:r>
                  <a:rPr lang="ru-RU" sz="1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</m:groupCh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sz="1800" dirty="0"/>
                  <a:t>).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расход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</m:groupChr>
                      </m:e>
                      <m:sub>
                        <m:r>
                          <a:rPr lang="en-US" sz="180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 топлива </a:t>
                </a:r>
                <a:r>
                  <a:rPr lang="en-US" sz="1800" dirty="0"/>
                  <a:t>HFO</a:t>
                </a:r>
                <a:r>
                  <a:rPr lang="ru-RU" sz="1800" dirty="0"/>
                  <a:t> и </a:t>
                </a:r>
                <a:r>
                  <a:rPr lang="en-US" sz="1800" dirty="0"/>
                  <a:t>MGO </a:t>
                </a:r>
                <a:r>
                  <a:rPr lang="ru-RU" sz="1800" dirty="0"/>
                  <a:t>на милю пути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) и его уменьшение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=∆</m:t>
                    </m:r>
                    <m:r>
                      <a:rPr lang="ru-RU" sz="1800" i="1">
                        <a:latin typeface="Cambria Math"/>
                      </a:rPr>
                      <m:t>𝑓</m:t>
                    </m:r>
                    <m:r>
                      <a:rPr lang="ru-RU" sz="1800" i="1">
                        <a:latin typeface="Cambria Math"/>
                      </a:rPr>
                      <m:t>/∆</m:t>
                    </m:r>
                    <m:r>
                      <a:rPr lang="ru-RU" sz="1800" i="1">
                        <a:latin typeface="Cambria Math"/>
                      </a:rPr>
                      <m:t>𝑉</m:t>
                    </m:r>
                  </m:oMath>
                </a14:m>
                <a:r>
                  <a:rPr lang="ru-RU" sz="1800" dirty="0"/>
                  <a:t>) при малом снижении </a:t>
                </a:r>
                <a:r>
                  <a:rPr lang="en-US" sz="1800" i="1" dirty="0"/>
                  <a:t>V</a:t>
                </a:r>
                <a:r>
                  <a:rPr lang="ru-RU" sz="1800" dirty="0"/>
                  <a:t>.   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 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 получаются в тоннах. Для судна с ВФШ</a:t>
                </a:r>
              </a:p>
              <a:p>
                <a:pPr marL="0" indent="36000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η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η</m:t>
                        </m:r>
                      </m:den>
                    </m:f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/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≈2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800" dirty="0"/>
                  <a:t>;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η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– КПД </a:t>
                </a:r>
                <a:r>
                  <a:rPr lang="ru-RU" sz="1800" dirty="0" err="1"/>
                  <a:t>валопровода</a:t>
                </a:r>
                <a:r>
                  <a:rPr lang="ru-RU" sz="18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η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dirty="0" err="1"/>
                  <a:t>пропульсивный</a:t>
                </a:r>
                <a:r>
                  <a:rPr lang="ru-RU" sz="1800" dirty="0"/>
                  <a:t>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800" dirty="0"/>
                  <a:t> - эффективный удельный </a:t>
                </a:r>
                <a:r>
                  <a:rPr lang="en-US" sz="1800" dirty="0"/>
                  <a:t>FC</a:t>
                </a:r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После этого рассчитывается общее время перехода, кол-во и стоимость необходимого для его выполнения </a:t>
                </a:r>
                <a:r>
                  <a:rPr lang="en-US" sz="1800" dirty="0"/>
                  <a:t>HFO</a:t>
                </a:r>
                <a:r>
                  <a:rPr lang="ru-RU" sz="1800" dirty="0"/>
                  <a:t> и </a:t>
                </a:r>
                <a:r>
                  <a:rPr lang="en-US" sz="1800" dirty="0"/>
                  <a:t>MGO</a:t>
                </a:r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i="1" dirty="0"/>
                  <a:t>На </a:t>
                </a:r>
                <a:r>
                  <a:rPr lang="en-US" sz="1800" b="1" i="1" dirty="0"/>
                  <a:t>III</a:t>
                </a:r>
                <a:r>
                  <a:rPr lang="ru-RU" sz="1800" b="1" i="1" dirty="0"/>
                  <a:t> этапе</a:t>
                </a:r>
                <a:r>
                  <a:rPr lang="ru-RU" sz="1800" dirty="0"/>
                  <a:t> сравнивается полученное время перехода с заданным</a:t>
                </a:r>
                <a:r>
                  <a:rPr lang="ru-RU" sz="1800" dirty="0" smtClean="0"/>
                  <a:t>.</a:t>
                </a:r>
                <a:r>
                  <a:rPr lang="en-US" sz="1800" dirty="0" smtClean="0"/>
                  <a:t> </a:t>
                </a:r>
                <a:r>
                  <a:rPr lang="ru-RU" sz="1800" dirty="0" smtClean="0"/>
                  <a:t>Если </a:t>
                </a:r>
                <a:r>
                  <a:rPr lang="ru-RU" sz="1800" dirty="0"/>
                  <a:t>оно меньше, то доставить груз в порт назначения в заданный срок </a:t>
                </a:r>
                <a:r>
                  <a:rPr lang="ru-RU" sz="1800" dirty="0" smtClean="0"/>
                  <a:t>невозможн</a:t>
                </a:r>
                <a:r>
                  <a:rPr lang="ru-RU" sz="1800" dirty="0"/>
                  <a:t>о</a:t>
                </a:r>
                <a:r>
                  <a:rPr lang="ru-RU" sz="1800" dirty="0" smtClean="0"/>
                  <a:t>. </a:t>
                </a:r>
                <a:r>
                  <a:rPr lang="ru-RU" sz="1800" dirty="0"/>
                  <a:t>В противном случае можно уменьшить </a:t>
                </a:r>
                <a:r>
                  <a:rPr lang="en-US" sz="1800" i="1" dirty="0" smtClean="0"/>
                  <a:t>V</a:t>
                </a:r>
                <a:r>
                  <a:rPr lang="ru-RU" sz="1800" dirty="0" smtClean="0"/>
                  <a:t> и сэкономить топливо. </a:t>
                </a:r>
                <a:endParaRPr lang="ru-RU" sz="1800" dirty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i="1" dirty="0"/>
                  <a:t>На </a:t>
                </a:r>
                <a:r>
                  <a:rPr lang="en-US" sz="1800" b="1" i="1" dirty="0"/>
                  <a:t>IV</a:t>
                </a:r>
                <a:r>
                  <a:rPr lang="ru-RU" sz="1800" b="1" i="1" dirty="0"/>
                  <a:t> этапе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выбираются сегменты </a:t>
                </a:r>
                <a:r>
                  <a:rPr lang="ru-RU" sz="1800" dirty="0"/>
                  <a:t>пути, на которых целесообразно снизить </a:t>
                </a:r>
                <a:r>
                  <a:rPr lang="en-US" sz="1800" i="1" dirty="0"/>
                  <a:t>V</a:t>
                </a:r>
                <a:r>
                  <a:rPr lang="ru-RU" sz="1800" dirty="0"/>
                  <a:t>. При </a:t>
                </a:r>
                <a:r>
                  <a:rPr lang="ru-RU" sz="1800" dirty="0" smtClean="0"/>
                  <a:t>критерии </a:t>
                </a:r>
                <a:r>
                  <a:rPr lang="ru-RU" sz="1800" b="1" dirty="0" smtClean="0"/>
                  <a:t>К1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таким является сегмент с макс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, а для </a:t>
                </a:r>
                <a:r>
                  <a:rPr lang="ru-RU" sz="1800" b="1" dirty="0"/>
                  <a:t>К2 </a:t>
                </a:r>
                <a:r>
                  <a:rPr lang="ru-RU" sz="1800" dirty="0"/>
                  <a:t>- с макс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800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sz="1800" dirty="0"/>
                  <a:t> – стоимость тонны топлива. При втором критерии </a:t>
                </a:r>
                <a:r>
                  <a:rPr lang="en-US" sz="1800" i="1" dirty="0"/>
                  <a:t>V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выгоднее снижать в зонах </a:t>
                </a:r>
                <a:r>
                  <a:rPr lang="en-US" sz="1800" dirty="0"/>
                  <a:t>ECA</a:t>
                </a:r>
                <a:r>
                  <a:rPr lang="ru-RU" sz="1800" dirty="0" smtClean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Расчет на сегментах маршрута значений </a:t>
                </a:r>
                <a:r>
                  <a:rPr lang="en-US" sz="1800" i="1" dirty="0"/>
                  <a:t>V</a:t>
                </a:r>
                <a:r>
                  <a:rPr lang="en-US" sz="1800" dirty="0"/>
                  <a:t> </a:t>
                </a:r>
                <a:r>
                  <a:rPr lang="ru-RU" sz="1800" dirty="0"/>
                  <a:t>для прихода в порт назначения в заданное время с </a:t>
                </a:r>
                <a:r>
                  <a:rPr lang="ru-RU" sz="1800" dirty="0" err="1"/>
                  <a:t>миним</a:t>
                </a:r>
                <a:r>
                  <a:rPr lang="ru-RU" sz="1800" dirty="0"/>
                  <a:t>. </a:t>
                </a:r>
                <a:r>
                  <a:rPr lang="en-US" sz="1800" dirty="0"/>
                  <a:t>FC</a:t>
                </a:r>
                <a:r>
                  <a:rPr lang="ru-RU" sz="1800" dirty="0"/>
                  <a:t> при критерии </a:t>
                </a:r>
                <a:r>
                  <a:rPr lang="ru-RU" sz="1800" b="1" dirty="0"/>
                  <a:t>К1, </a:t>
                </a:r>
                <a:r>
                  <a:rPr lang="ru-RU" sz="1800" dirty="0"/>
                  <a:t>или с </a:t>
                </a:r>
                <a:r>
                  <a:rPr lang="ru-RU" sz="1800" dirty="0" err="1"/>
                  <a:t>миним</a:t>
                </a:r>
                <a:r>
                  <a:rPr lang="ru-RU" sz="1800" dirty="0"/>
                  <a:t>. стоимостью </a:t>
                </a:r>
                <a:r>
                  <a:rPr lang="en-US" sz="1800" dirty="0"/>
                  <a:t>FC </a:t>
                </a:r>
                <a:r>
                  <a:rPr lang="ru-RU" sz="1800" dirty="0"/>
                  <a:t>при критерии </a:t>
                </a:r>
                <a:r>
                  <a:rPr lang="ru-RU" sz="1800" b="1" dirty="0"/>
                  <a:t>К2,</a:t>
                </a:r>
                <a:r>
                  <a:rPr lang="ru-RU" sz="1800" dirty="0"/>
                  <a:t> производится с помощью численных методов.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444" t="-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Пример заданного маршрута </a:t>
            </a:r>
            <a:r>
              <a:rPr lang="ru-RU" b="1" dirty="0">
                <a:solidFill>
                  <a:srgbClr val="7030A0"/>
                </a:solidFill>
              </a:rPr>
              <a:t>Гетеборг (Швеция) - Ливорно (Италия).</a:t>
            </a: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2051720" y="647108"/>
            <a:ext cx="5222696" cy="5388229"/>
            <a:chOff x="0" y="0"/>
            <a:chExt cx="3927288" cy="405142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3927288" cy="4051426"/>
              <a:chOff x="0" y="0"/>
              <a:chExt cx="3927288" cy="4051426"/>
            </a:xfrm>
          </p:grpSpPr>
          <p:pic>
            <p:nvPicPr>
              <p:cNvPr id="8" name="Рисунок 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5248"/>
              <a:stretch/>
            </p:blipFill>
            <p:spPr bwMode="auto">
              <a:xfrm>
                <a:off x="0" y="0"/>
                <a:ext cx="3927288" cy="405142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1329790" y="750368"/>
                <a:ext cx="700405" cy="230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b="1">
                    <a:solidFill>
                      <a:srgbClr val="F98FCE"/>
                    </a:solidFill>
                    <a:effectLst/>
                    <a:latin typeface="Times New Roman"/>
                    <a:ea typeface="Times New Roman"/>
                  </a:rPr>
                  <a:t>ECA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7" name="Text Box 97"/>
            <p:cNvSpPr txBox="1">
              <a:spLocks noChangeAspect="1" noChangeArrowheads="1"/>
            </p:cNvSpPr>
            <p:nvPr/>
          </p:nvSpPr>
          <p:spPr bwMode="auto">
            <a:xfrm>
              <a:off x="157366" y="2692337"/>
              <a:ext cx="873125" cy="2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99F5AB"/>
                  </a:solidFill>
                  <a:effectLst/>
                  <a:latin typeface="Times New Roman"/>
                  <a:ea typeface="Times New Roman"/>
                </a:rPr>
                <a:t>Non-ECA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Р2 - Выбор маршрута и скорости на его участках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Виды задачи</a:t>
            </a:r>
            <a:r>
              <a:rPr lang="ru-RU" sz="1800" dirty="0"/>
              <a:t> </a:t>
            </a:r>
            <a:r>
              <a:rPr lang="ru-RU" sz="1800" b="1" dirty="0"/>
              <a:t>Р2:</a:t>
            </a:r>
            <a:r>
              <a:rPr lang="ru-RU" sz="1800" dirty="0"/>
              <a:t> </a:t>
            </a:r>
          </a:p>
          <a:p>
            <a:pPr marL="0" indent="-360000">
              <a:spcBef>
                <a:spcPts val="0"/>
              </a:spcBef>
              <a:buNone/>
            </a:pPr>
            <a:r>
              <a:rPr lang="en-US" sz="1800" b="1" dirty="0"/>
              <a:t>I</a:t>
            </a:r>
            <a:r>
              <a:rPr lang="ru-RU" sz="1800" dirty="0"/>
              <a:t> - известно множество альтернативных вариантов  маршрута перехода; </a:t>
            </a:r>
          </a:p>
          <a:p>
            <a:pPr marL="0" indent="-360000">
              <a:spcBef>
                <a:spcPts val="0"/>
              </a:spcBef>
              <a:buNone/>
            </a:pPr>
            <a:r>
              <a:rPr lang="en-US" sz="1800" b="1" dirty="0"/>
              <a:t>II</a:t>
            </a:r>
            <a:r>
              <a:rPr lang="ru-RU" sz="1800" dirty="0"/>
              <a:t> - известны границы области прохождения маршрута. </a:t>
            </a:r>
          </a:p>
          <a:p>
            <a:pPr marL="0" indent="-360000">
              <a:spcBef>
                <a:spcPts val="0"/>
              </a:spcBef>
              <a:buNone/>
            </a:pPr>
            <a:r>
              <a:rPr lang="en-US" sz="1800" b="1" dirty="0"/>
              <a:t>III</a:t>
            </a:r>
            <a:r>
              <a:rPr lang="ru-RU" sz="1800" dirty="0"/>
              <a:t> - комбинация двух первых, для одних районов на пути известны варианты маршрута, для других – область его прохождения.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Решение </a:t>
            </a:r>
            <a:r>
              <a:rPr lang="en-US" sz="1800" b="1" dirty="0"/>
              <a:t>I </a:t>
            </a:r>
            <a:r>
              <a:rPr lang="ru-RU" sz="1800" b="1" dirty="0"/>
              <a:t>вида задачи Р2 </a:t>
            </a:r>
            <a:r>
              <a:rPr lang="ru-RU" sz="1800" dirty="0"/>
              <a:t>по критериям</a:t>
            </a:r>
            <a:r>
              <a:rPr lang="ru-RU" sz="1800" i="1" dirty="0"/>
              <a:t> </a:t>
            </a:r>
            <a:r>
              <a:rPr lang="ru-RU" sz="1800" b="1" dirty="0"/>
              <a:t>К1/К2</a:t>
            </a:r>
            <a:r>
              <a:rPr lang="ru-RU" sz="1800" i="1" dirty="0"/>
              <a:t> </a:t>
            </a:r>
            <a:r>
              <a:rPr lang="ru-RU" sz="1800" dirty="0"/>
              <a:t>включает выполнение задачи </a:t>
            </a:r>
            <a:r>
              <a:rPr lang="ru-RU" sz="1800" b="1" dirty="0"/>
              <a:t>Р1 </a:t>
            </a:r>
            <a:r>
              <a:rPr lang="ru-RU" sz="1800" dirty="0"/>
              <a:t>для всех альтернативных вариантов маршрута. Оптимален вариант, на котором кол-во/стоимость </a:t>
            </a:r>
            <a:r>
              <a:rPr lang="en-US" sz="1800" dirty="0"/>
              <a:t>FC</a:t>
            </a:r>
            <a:r>
              <a:rPr lang="ru-RU" sz="1800" dirty="0"/>
              <a:t> минимальна с учетом прихода в заданное время.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Решение </a:t>
            </a:r>
            <a:r>
              <a:rPr lang="en-US" sz="1800" b="1" dirty="0"/>
              <a:t>II </a:t>
            </a:r>
            <a:r>
              <a:rPr lang="ru-RU" sz="1800" b="1" dirty="0"/>
              <a:t>вида задачи Р2 </a:t>
            </a:r>
            <a:r>
              <a:rPr lang="ru-RU" sz="1800" dirty="0"/>
              <a:t>включает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задание области прохождения маршрута в виде графа;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генерацию на графе множества альтернативных вариантов маршрута;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решение </a:t>
            </a:r>
            <a:r>
              <a:rPr lang="en-US" sz="1800" dirty="0"/>
              <a:t>I</a:t>
            </a:r>
            <a:r>
              <a:rPr lang="ru-RU" sz="1800" dirty="0"/>
              <a:t> вида задачи Р2 для полученного множества.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9842" r="26205" b="4430"/>
          <a:stretch>
            <a:fillRect/>
          </a:stretch>
        </p:blipFill>
        <p:spPr bwMode="auto">
          <a:xfrm>
            <a:off x="827584" y="1821897"/>
            <a:ext cx="3831386" cy="395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4" y="1799435"/>
            <a:ext cx="3819049" cy="399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0103" y="460605"/>
            <a:ext cx="364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Пример вариантов маршрута </a:t>
            </a:r>
            <a:r>
              <a:rPr lang="ru-RU" b="1" dirty="0" smtClean="0">
                <a:solidFill>
                  <a:srgbClr val="7030A0"/>
                </a:solidFill>
              </a:rPr>
              <a:t>Галифакс </a:t>
            </a:r>
            <a:r>
              <a:rPr lang="ru-RU" b="1" dirty="0">
                <a:solidFill>
                  <a:srgbClr val="7030A0"/>
                </a:solidFill>
              </a:rPr>
              <a:t>(Канада) </a:t>
            </a: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Брансуик</a:t>
            </a:r>
            <a:r>
              <a:rPr lang="ru-RU" b="1" dirty="0">
                <a:solidFill>
                  <a:srgbClr val="7030A0"/>
                </a:solidFill>
              </a:rPr>
              <a:t> (США) при решении </a:t>
            </a:r>
            <a:r>
              <a:rPr lang="en-US" b="1" dirty="0">
                <a:solidFill>
                  <a:srgbClr val="7030A0"/>
                </a:solidFill>
              </a:rPr>
              <a:t>II</a:t>
            </a:r>
            <a:r>
              <a:rPr lang="ru-RU" b="1" dirty="0">
                <a:solidFill>
                  <a:srgbClr val="7030A0"/>
                </a:solidFill>
              </a:rPr>
              <a:t> вида задачи Р2 по критерию К2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807" y="460606"/>
            <a:ext cx="3801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Пример одного из вариантов графа с вершинами относительно ортодромии для генерации маршрутов перехода через океан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5</a:t>
            </a:r>
            <a:r>
              <a:rPr lang="ru-RU" sz="2400" b="1" dirty="0">
                <a:solidFill>
                  <a:srgbClr val="FF00FF"/>
                </a:solidFill>
              </a:rPr>
              <a:t>. Бортовые навигационные средства для экономии топлива</a:t>
            </a:r>
            <a:r>
              <a:rPr lang="ru-RU" sz="2400" dirty="0">
                <a:solidFill>
                  <a:srgbClr val="FF00FF"/>
                </a:solidFill>
              </a:rPr>
              <a:t/>
            </a:r>
            <a:br>
              <a:rPr lang="ru-RU" sz="24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Бортовые программные средства оптимизации плана движения:</a:t>
            </a:r>
            <a:endParaRPr lang="ru-RU" sz="18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Ship Performance Optimization System - SPOS (</a:t>
            </a:r>
            <a:r>
              <a:rPr lang="en-US" sz="1800" dirty="0" err="1"/>
              <a:t>MeteoGroup</a:t>
            </a:r>
            <a:r>
              <a:rPr lang="en-US" sz="1800" dirty="0"/>
              <a:t>) {&gt;1500 </a:t>
            </a:r>
            <a:r>
              <a:rPr lang="ru-RU" sz="1800" dirty="0"/>
              <a:t>на судах</a:t>
            </a:r>
            <a:r>
              <a:rPr lang="en-US" sz="1800" dirty="0"/>
              <a:t>};</a:t>
            </a:r>
            <a:endParaRPr lang="ru-RU" sz="18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Vessel and Voyage Optimization Solution» - VVOS (</a:t>
            </a:r>
            <a:r>
              <a:rPr lang="en-US" sz="1800" dirty="0" err="1"/>
              <a:t>Jeppesen</a:t>
            </a:r>
            <a:r>
              <a:rPr lang="en-US" sz="1800" dirty="0"/>
              <a:t> marine); </a:t>
            </a:r>
            <a:endParaRPr lang="ru-RU" sz="18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Seaware Routing (Aerospace and Marine International) </a:t>
            </a:r>
            <a:r>
              <a:rPr lang="ru-RU" sz="1800" dirty="0"/>
              <a:t>и </a:t>
            </a:r>
            <a:r>
              <a:rPr lang="ru-RU" sz="1800" dirty="0" err="1"/>
              <a:t>др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lv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Функции</a:t>
            </a:r>
            <a:r>
              <a:rPr lang="ru-RU" sz="1800" b="1" dirty="0">
                <a:solidFill>
                  <a:srgbClr val="009999"/>
                </a:solidFill>
              </a:rPr>
              <a:t>:</a:t>
            </a:r>
            <a:endParaRPr lang="ru-RU" sz="1800" dirty="0">
              <a:solidFill>
                <a:srgbClr val="009999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получение прогнозов погоды и отображение ее параметров;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выделение областей с опасными условиями, которые следует избегать;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создание/импорт планов движения от порта отхода в пункт назначения;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выбор показателей эффективности и безопасности плана движения;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оценка и сравнение возможных вариантов плана движения;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расчет оптимального плана и его коррекция в процессе рейса;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экспорт маршрута;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мониторинг выполнения плана в процессе рейса;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составление отчетов.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 smtClean="0"/>
              <a:t>Прогнозы </a:t>
            </a:r>
            <a:r>
              <a:rPr lang="ru-RU" sz="1800" b="1" i="1" dirty="0"/>
              <a:t>погоды </a:t>
            </a:r>
            <a:r>
              <a:rPr lang="ru-RU" sz="1800" dirty="0"/>
              <a:t>обычно доступны 2 раза в сутки на срок до 10 или 15 суток; </a:t>
            </a:r>
            <a:r>
              <a:rPr lang="ru-RU" sz="1800" b="1" i="1" dirty="0"/>
              <a:t>прогнозы о тропических циклонах</a:t>
            </a:r>
            <a:r>
              <a:rPr lang="ru-RU" sz="1800" dirty="0"/>
              <a:t> - до 4-х раз в сутки; </a:t>
            </a:r>
            <a:r>
              <a:rPr lang="ru-RU" sz="1800" b="1" i="1" dirty="0"/>
              <a:t>прогнозы границ областей льда</a:t>
            </a:r>
            <a:r>
              <a:rPr lang="ru-RU" sz="1800" dirty="0"/>
              <a:t> - ежедневно.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1. Общие сведения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Система управления скоростью </a:t>
            </a:r>
            <a:r>
              <a:rPr lang="ru-RU" sz="1800" b="1" dirty="0">
                <a:solidFill>
                  <a:srgbClr val="0070C0"/>
                </a:solidFill>
              </a:rPr>
              <a:t>(</a:t>
            </a:r>
            <a:r>
              <a:rPr lang="en-US" sz="1800" b="1" dirty="0">
                <a:solidFill>
                  <a:srgbClr val="0070C0"/>
                </a:solidFill>
              </a:rPr>
              <a:t>SCS</a:t>
            </a:r>
            <a:r>
              <a:rPr lang="ru-RU" sz="1800" b="1" dirty="0">
                <a:solidFill>
                  <a:srgbClr val="0070C0"/>
                </a:solidFill>
              </a:rPr>
              <a:t> - </a:t>
            </a:r>
            <a:r>
              <a:rPr lang="en-US" sz="1800" b="1" dirty="0">
                <a:solidFill>
                  <a:srgbClr val="0070C0"/>
                </a:solidFill>
              </a:rPr>
              <a:t>Speed control system</a:t>
            </a:r>
            <a:r>
              <a:rPr lang="ru-RU" sz="1800" b="1" dirty="0">
                <a:solidFill>
                  <a:srgbClr val="0070C0"/>
                </a:solidFill>
              </a:rPr>
              <a:t>)</a:t>
            </a:r>
            <a:r>
              <a:rPr lang="ru-RU" sz="1800" dirty="0"/>
              <a:t> - комплекс оборудования для авто стабилизации заданного значения </a:t>
            </a:r>
            <a:r>
              <a:rPr lang="en-US" sz="1800" i="1" dirty="0"/>
              <a:t>V</a:t>
            </a:r>
            <a:r>
              <a:rPr lang="ru-RU" sz="1800" dirty="0"/>
              <a:t> </a:t>
            </a:r>
            <a:r>
              <a:rPr lang="ru-RU" sz="1800" dirty="0" err="1"/>
              <a:t>отн</a:t>
            </a:r>
            <a:r>
              <a:rPr lang="ru-RU" sz="1800" dirty="0"/>
              <a:t>. грунта (</a:t>
            </a:r>
            <a:r>
              <a:rPr lang="en-US" sz="1800" dirty="0"/>
              <a:t>SOG</a:t>
            </a:r>
            <a:r>
              <a:rPr lang="ru-RU" sz="1800" dirty="0"/>
              <a:t>) или </a:t>
            </a:r>
            <a:r>
              <a:rPr lang="ru-RU" sz="1800" dirty="0" err="1"/>
              <a:t>отн</a:t>
            </a:r>
            <a:r>
              <a:rPr lang="ru-RU" sz="1800" dirty="0"/>
              <a:t>. воды (</a:t>
            </a:r>
            <a:r>
              <a:rPr lang="en-US" sz="1800" dirty="0"/>
              <a:t>STW</a:t>
            </a:r>
            <a:r>
              <a:rPr lang="ru-RU" sz="1800" dirty="0"/>
              <a:t>), значений 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/>
              <a:t>на разных маршрутных участках, определенных граничными точками, а также для необходимого изменения </a:t>
            </a:r>
            <a:r>
              <a:rPr lang="en-US" sz="1800" i="1" dirty="0"/>
              <a:t>V</a:t>
            </a:r>
            <a:r>
              <a:rPr lang="ru-RU" sz="1800" dirty="0"/>
              <a:t> в этих точках.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/>
              <a:t>SCS</a:t>
            </a:r>
            <a:r>
              <a:rPr lang="en-US" sz="1800" dirty="0"/>
              <a:t> </a:t>
            </a:r>
            <a:r>
              <a:rPr lang="ru-RU" sz="1800" dirty="0"/>
              <a:t>регулирует скорость на переднем ходу судна в заданном оператором диапазоне, обычно от наименьшего значения, при котором судно еще управляется, до значения </a:t>
            </a:r>
            <a:r>
              <a:rPr lang="ru-RU" sz="1800" dirty="0" smtClean="0"/>
              <a:t>морского ППХ</a:t>
            </a:r>
            <a:r>
              <a:rPr lang="ru-RU" sz="1800" dirty="0"/>
              <a:t>, если в этом режиме ГД не </a:t>
            </a:r>
            <a:r>
              <a:rPr lang="ru-RU" sz="1800" dirty="0" smtClean="0"/>
              <a:t>перегружается из-за условий погоды.</a:t>
            </a:r>
            <a:endParaRPr lang="en-US" sz="1800" dirty="0" smtClean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SCS</a:t>
            </a:r>
            <a:r>
              <a:rPr lang="ru-RU" sz="1800" dirty="0" smtClean="0"/>
              <a:t> </a:t>
            </a:r>
            <a:r>
              <a:rPr lang="ru-RU" sz="1800" dirty="0"/>
              <a:t>включает </a:t>
            </a:r>
            <a:r>
              <a:rPr lang="en-US" sz="1800" dirty="0"/>
              <a:t>PCS</a:t>
            </a:r>
            <a:r>
              <a:rPr lang="ru-RU" sz="1800" dirty="0"/>
              <a:t>, </a:t>
            </a:r>
            <a:r>
              <a:rPr lang="ru-RU" sz="1800" dirty="0" smtClean="0"/>
              <a:t>ДИ: приемник </a:t>
            </a:r>
            <a:r>
              <a:rPr lang="en-US" sz="1800" dirty="0"/>
              <a:t>GPS</a:t>
            </a:r>
            <a:r>
              <a:rPr lang="ru-RU" sz="1800" dirty="0"/>
              <a:t> или </a:t>
            </a:r>
            <a:r>
              <a:rPr lang="en-US" sz="1800" dirty="0" smtClean="0"/>
              <a:t>DGPS</a:t>
            </a:r>
            <a:r>
              <a:rPr lang="ru-RU" sz="1800" dirty="0" smtClean="0"/>
              <a:t>, лаг и др. 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Бортовые </a:t>
            </a:r>
            <a:r>
              <a:rPr lang="en-US" sz="1800" b="1" dirty="0" smtClean="0">
                <a:solidFill>
                  <a:srgbClr val="009999"/>
                </a:solidFill>
              </a:rPr>
              <a:t>SCS</a:t>
            </a:r>
            <a:r>
              <a:rPr lang="ru-RU" sz="1800" b="1" dirty="0" smtClean="0">
                <a:solidFill>
                  <a:srgbClr val="009999"/>
                </a:solidFill>
              </a:rPr>
              <a:t> </a:t>
            </a:r>
            <a:r>
              <a:rPr lang="ru-RU" sz="1800" b="1" dirty="0">
                <a:solidFill>
                  <a:srgbClr val="009999"/>
                </a:solidFill>
              </a:rPr>
              <a:t>могут быть разделены на 3 категории: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S</a:t>
            </a:r>
            <a:r>
              <a:rPr lang="ru-RU" sz="1800" dirty="0" smtClean="0"/>
              <a:t>CS-</a:t>
            </a:r>
            <a:r>
              <a:rPr lang="en-US" sz="1800" dirty="0"/>
              <a:t>I </a:t>
            </a:r>
            <a:r>
              <a:rPr lang="ru-RU" sz="1800" dirty="0"/>
              <a:t>стабилизирует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/>
              <a:t>на одном отрезке пути;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S</a:t>
            </a:r>
            <a:r>
              <a:rPr lang="ru-RU" sz="1800" dirty="0" smtClean="0"/>
              <a:t>CS-</a:t>
            </a:r>
            <a:r>
              <a:rPr lang="en-US" sz="1800" dirty="0"/>
              <a:t>II </a:t>
            </a:r>
            <a:r>
              <a:rPr lang="ru-RU" sz="1800" dirty="0"/>
              <a:t>стабилизирует</a:t>
            </a:r>
            <a:r>
              <a:rPr lang="ru-RU" sz="1800" i="1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 smtClean="0"/>
              <a:t>на участках пути, оператор изменяет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/>
              <a:t>при переходе </a:t>
            </a:r>
            <a:r>
              <a:rPr lang="ru-RU" sz="1800" dirty="0" smtClean="0"/>
              <a:t>на другой участок;</a:t>
            </a:r>
            <a:endParaRPr lang="ru-RU" sz="18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S</a:t>
            </a:r>
            <a:r>
              <a:rPr lang="ru-RU" sz="1800" dirty="0" smtClean="0"/>
              <a:t>CS-</a:t>
            </a:r>
            <a:r>
              <a:rPr lang="en-US" sz="1800" dirty="0"/>
              <a:t>III </a:t>
            </a:r>
            <a:r>
              <a:rPr lang="ru-RU" sz="1800" dirty="0"/>
              <a:t>стабилизирует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/>
              <a:t>на участках пути и измен</a:t>
            </a:r>
            <a:r>
              <a:rPr lang="uk-UA" sz="1800" dirty="0" err="1"/>
              <a:t>яет</a:t>
            </a:r>
            <a:r>
              <a:rPr lang="uk-UA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/>
              <a:t>при переходе </a:t>
            </a:r>
            <a:r>
              <a:rPr lang="ru-RU" sz="1800" dirty="0" smtClean="0"/>
              <a:t>на другой участок</a:t>
            </a:r>
            <a:r>
              <a:rPr lang="ru-RU" sz="1800" dirty="0" smtClean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Примеры </a:t>
            </a:r>
            <a:r>
              <a:rPr lang="en-US" sz="1800" b="1" dirty="0">
                <a:solidFill>
                  <a:srgbClr val="009999"/>
                </a:solidFill>
              </a:rPr>
              <a:t>SCS:</a:t>
            </a:r>
            <a:endParaRPr lang="ru-RU" sz="1800" dirty="0">
              <a:solidFill>
                <a:srgbClr val="009999"/>
              </a:solidFill>
            </a:endParaRPr>
          </a:p>
          <a:p>
            <a:r>
              <a:rPr lang="en-US" sz="1800" dirty="0"/>
              <a:t>SCS - ESP-2000 (Electronic Speed Pilot) </a:t>
            </a:r>
            <a:r>
              <a:rPr lang="ru-RU" sz="1800" dirty="0"/>
              <a:t>фирмы</a:t>
            </a:r>
            <a:r>
              <a:rPr lang="en-US" sz="1800" dirty="0"/>
              <a:t> Stellar Marine, </a:t>
            </a:r>
            <a:r>
              <a:rPr lang="ru-RU" sz="1800" dirty="0"/>
              <a:t>Канада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Модуль</a:t>
            </a:r>
            <a:r>
              <a:rPr lang="en-US" sz="1800" dirty="0"/>
              <a:t> SPEEDPILOT </a:t>
            </a:r>
            <a:r>
              <a:rPr lang="ru-RU" sz="1800" dirty="0"/>
              <a:t>системы</a:t>
            </a:r>
            <a:r>
              <a:rPr lang="en-US" sz="1800" dirty="0"/>
              <a:t> IBS «NACOS Platinum»</a:t>
            </a:r>
            <a:r>
              <a:rPr lang="en-US" sz="1800" b="1" dirty="0"/>
              <a:t> </a:t>
            </a:r>
            <a:r>
              <a:rPr lang="ru-RU" sz="1800" dirty="0"/>
              <a:t>фирмы</a:t>
            </a:r>
            <a:r>
              <a:rPr lang="en-US" sz="1800" dirty="0"/>
              <a:t> SAM Electronics, </a:t>
            </a:r>
            <a:r>
              <a:rPr lang="ru-RU" sz="1800" dirty="0"/>
              <a:t>Германия и </a:t>
            </a:r>
            <a:r>
              <a:rPr lang="ru-RU" sz="1800" dirty="0" err="1"/>
              <a:t>др</a:t>
            </a:r>
            <a:r>
              <a:rPr lang="en-US" sz="1800" dirty="0"/>
              <a:t>.</a:t>
            </a:r>
            <a:endParaRPr lang="ru-RU" sz="18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22107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Средства оптимизации позволяет автоматически определить наилучший план перехода с учетом установленных оператором критерия эффективности и операционных ограничений. Когда новые прогнозы погоды становятся доступным или изменяются эксплуатационные требования, капитаны могут скорректировать планы движения для оставшегося пути. С этим процессом периодического улучшения плана достигается </a:t>
            </a:r>
            <a:r>
              <a:rPr lang="ru-RU" sz="1800" dirty="0" smtClean="0"/>
              <a:t>высокая </a:t>
            </a:r>
            <a:r>
              <a:rPr lang="ru-RU" sz="1800" dirty="0"/>
              <a:t>эффективность рейса.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Результаты планирования пути могут быть представлены графически на карте и в табличной форме (таблица путевых точек, расписание движения). 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Данные о среднем </a:t>
            </a:r>
            <a:r>
              <a:rPr lang="en-US" sz="1800" dirty="0"/>
              <a:t>FC</a:t>
            </a:r>
            <a:r>
              <a:rPr lang="ru-RU" sz="1800" dirty="0"/>
              <a:t> для каждого отрезка маршрута могут приводиться в отдельной колонке таблицы </a:t>
            </a:r>
            <a:r>
              <a:rPr lang="en-US" sz="1800" dirty="0"/>
              <a:t>WPT</a:t>
            </a:r>
            <a:r>
              <a:rPr lang="ru-RU" sz="1800" dirty="0"/>
              <a:t> и в виде графика под картой.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Бортовые </a:t>
            </a:r>
            <a:r>
              <a:rPr lang="ru-RU" sz="1800" b="1" dirty="0">
                <a:solidFill>
                  <a:srgbClr val="C00000"/>
                </a:solidFill>
              </a:rPr>
              <a:t>системы планирования </a:t>
            </a:r>
            <a:r>
              <a:rPr lang="ru-RU" sz="1800" b="1" dirty="0" smtClean="0">
                <a:solidFill>
                  <a:srgbClr val="C00000"/>
                </a:solidFill>
              </a:rPr>
              <a:t>и </a:t>
            </a:r>
            <a:r>
              <a:rPr lang="ru-RU" sz="1800" b="1" dirty="0">
                <a:solidFill>
                  <a:srgbClr val="C00000"/>
                </a:solidFill>
              </a:rPr>
              <a:t>поддержания </a:t>
            </a:r>
            <a:r>
              <a:rPr lang="ru-RU" sz="1800" b="1" dirty="0" smtClean="0">
                <a:solidFill>
                  <a:srgbClr val="C00000"/>
                </a:solidFill>
              </a:rPr>
              <a:t>значений </a:t>
            </a:r>
            <a:r>
              <a:rPr lang="en-US" sz="1800" b="1" i="1" dirty="0" smtClean="0">
                <a:solidFill>
                  <a:srgbClr val="C00000"/>
                </a:solidFill>
              </a:rPr>
              <a:t>V</a:t>
            </a:r>
            <a:r>
              <a:rPr lang="ru-RU" sz="1800" b="1" dirty="0"/>
              <a:t>: </a:t>
            </a: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/>
              <a:t>Seapacer</a:t>
            </a:r>
            <a:r>
              <a:rPr lang="en-US" sz="1800" dirty="0"/>
              <a:t>, </a:t>
            </a:r>
            <a:r>
              <a:rPr lang="en-US" sz="1800" dirty="0" err="1"/>
              <a:t>Optitrim</a:t>
            </a:r>
            <a:r>
              <a:rPr lang="ru-RU" sz="1800" dirty="0"/>
              <a:t>, (Швеция); </a:t>
            </a:r>
            <a:r>
              <a:rPr lang="en-US" sz="1800" dirty="0" smtClean="0"/>
              <a:t>         </a:t>
            </a:r>
            <a:r>
              <a:rPr lang="en-US" sz="1800" dirty="0" err="1" smtClean="0"/>
              <a:t>Kontrim</a:t>
            </a:r>
            <a:r>
              <a:rPr lang="ru-RU" sz="1800" dirty="0" smtClean="0"/>
              <a:t> </a:t>
            </a:r>
            <a:r>
              <a:rPr lang="ru-RU" sz="1800" dirty="0"/>
              <a:t>(Финляндия);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TONAC</a:t>
            </a:r>
            <a:r>
              <a:rPr lang="ru-RU" sz="1800" dirty="0"/>
              <a:t>-</a:t>
            </a:r>
            <a:r>
              <a:rPr lang="en-US" sz="1800" dirty="0"/>
              <a:t>N</a:t>
            </a:r>
            <a:r>
              <a:rPr lang="ru-RU" sz="1800" dirty="0"/>
              <a:t>2 (Япония</a:t>
            </a:r>
            <a:r>
              <a:rPr lang="ru-RU" sz="1800" dirty="0" smtClean="0"/>
              <a:t>)</a:t>
            </a:r>
            <a:r>
              <a:rPr lang="en-US" sz="1800" dirty="0"/>
              <a:t>;</a:t>
            </a:r>
            <a:r>
              <a:rPr lang="ru-RU" sz="1800" dirty="0" smtClean="0"/>
              <a:t> </a:t>
            </a:r>
            <a:r>
              <a:rPr lang="en-US" sz="1800" dirty="0" smtClean="0"/>
              <a:t>                          </a:t>
            </a:r>
            <a:r>
              <a:rPr lang="en-US" sz="1800" dirty="0" err="1" smtClean="0"/>
              <a:t>Ekomatic</a:t>
            </a:r>
            <a:r>
              <a:rPr lang="en-US" sz="1800" dirty="0" smtClean="0"/>
              <a:t> </a:t>
            </a:r>
            <a:r>
              <a:rPr lang="ru-RU" sz="1800" dirty="0"/>
              <a:t>(Исландия) и др.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 В этих системах использованы разные методы для определения </a:t>
            </a:r>
            <a:r>
              <a:rPr lang="en-US" sz="1800" dirty="0"/>
              <a:t>FC</a:t>
            </a:r>
            <a:r>
              <a:rPr lang="ru-RU" sz="1800" dirty="0"/>
              <a:t> и его оптимизации при планировании перехода и его выполнении, учитывающие влияния внутренних и внешних факторов на работу </a:t>
            </a:r>
            <a:r>
              <a:rPr lang="ru-RU" sz="1800" dirty="0" err="1"/>
              <a:t>пропульсивного</a:t>
            </a:r>
            <a:r>
              <a:rPr lang="ru-RU" sz="1800" dirty="0"/>
              <a:t> комплекса. 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Система </a:t>
            </a:r>
            <a:r>
              <a:rPr lang="en-US" sz="1800" b="1" dirty="0" err="1" smtClean="0"/>
              <a:t>Seapacer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/>
              <a:t>- </a:t>
            </a:r>
            <a:r>
              <a:rPr lang="ru-RU" sz="1800" dirty="0" err="1" smtClean="0"/>
              <a:t>интегр</a:t>
            </a:r>
            <a:r>
              <a:rPr lang="ru-RU" sz="1800" dirty="0" smtClean="0"/>
              <a:t> </a:t>
            </a:r>
            <a:r>
              <a:rPr lang="ru-RU" sz="1800" dirty="0"/>
              <a:t>система для экономии топлива и контроля работы судна. Управляется с центрального блока на мостике. Оператор </a:t>
            </a:r>
            <a:r>
              <a:rPr lang="ru-RU" sz="1800" dirty="0" smtClean="0"/>
              <a:t>вводит </a:t>
            </a:r>
            <a:r>
              <a:rPr lang="ru-RU" sz="1800" dirty="0"/>
              <a:t>с клавиатуры необходимые значения </a:t>
            </a:r>
            <a:r>
              <a:rPr lang="en-US" sz="1800" i="1" dirty="0"/>
              <a:t>V</a:t>
            </a:r>
            <a:r>
              <a:rPr lang="ru-RU" sz="1800" dirty="0"/>
              <a:t>, время прибытия, план перехода. ГДУ автоматически настраивается для достижения и поддержания </a:t>
            </a:r>
            <a:r>
              <a:rPr lang="en-US" sz="1800" i="1" dirty="0"/>
              <a:t>V</a:t>
            </a:r>
            <a:r>
              <a:rPr lang="ru-RU" sz="1800" dirty="0"/>
              <a:t> при </a:t>
            </a:r>
            <a:r>
              <a:rPr lang="ru-RU" sz="1800" dirty="0" err="1"/>
              <a:t>миним</a:t>
            </a:r>
            <a:r>
              <a:rPr lang="ru-RU" sz="1800" dirty="0"/>
              <a:t> </a:t>
            </a:r>
            <a:r>
              <a:rPr lang="en-US" sz="1800" dirty="0"/>
              <a:t>FC</a:t>
            </a:r>
            <a:r>
              <a:rPr lang="ru-RU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Три уровня оптимизации управления </a:t>
            </a:r>
            <a:r>
              <a:rPr lang="en-US" sz="1800" b="1" dirty="0" err="1">
                <a:solidFill>
                  <a:srgbClr val="009999"/>
                </a:solidFill>
              </a:rPr>
              <a:t>Seapacer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ru-RU" sz="1800" dirty="0" smtClean="0"/>
              <a:t>:</a:t>
            </a:r>
            <a:endParaRPr lang="ru-RU" sz="1800" dirty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1. Оптимизация комбинации </a:t>
            </a:r>
            <a:r>
              <a:rPr lang="en-US" sz="1800" dirty="0" smtClean="0"/>
              <a:t>RPM </a:t>
            </a:r>
            <a:r>
              <a:rPr lang="ru-RU" sz="1800" dirty="0" smtClean="0"/>
              <a:t>и </a:t>
            </a:r>
            <a:r>
              <a:rPr lang="ru-RU" sz="1800" dirty="0"/>
              <a:t>шага</a:t>
            </a:r>
            <a:r>
              <a:rPr lang="ru-RU" sz="1800" dirty="0" smtClean="0"/>
              <a:t> </a:t>
            </a:r>
            <a:r>
              <a:rPr lang="ru-RU" sz="1800" dirty="0"/>
              <a:t>ВРШ.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2. Динамический контроль </a:t>
            </a:r>
            <a:r>
              <a:rPr lang="en-US" sz="1800" i="1" dirty="0"/>
              <a:t>V</a:t>
            </a:r>
            <a:r>
              <a:rPr lang="ru-RU" sz="1800" dirty="0"/>
              <a:t>  для </a:t>
            </a:r>
            <a:r>
              <a:rPr lang="ru-RU" sz="1800" dirty="0" err="1"/>
              <a:t>избежания</a:t>
            </a:r>
            <a:r>
              <a:rPr lang="ru-RU" sz="1800" dirty="0"/>
              <a:t> внезапных пиков в </a:t>
            </a:r>
            <a:r>
              <a:rPr lang="en-US" sz="1800" dirty="0"/>
              <a:t>FC</a:t>
            </a:r>
            <a:r>
              <a:rPr lang="ru-RU" sz="1800" dirty="0"/>
              <a:t>, вызванных малой </a:t>
            </a:r>
            <a:r>
              <a:rPr lang="ru-RU" sz="1800" dirty="0" smtClean="0"/>
              <a:t>глубиной </a:t>
            </a:r>
            <a:r>
              <a:rPr lang="ru-RU" sz="1800" dirty="0"/>
              <a:t>или непредвиденными изменениями погодных условий.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3. Планирование маршрута. </a:t>
            </a:r>
            <a:r>
              <a:rPr lang="ru-RU" sz="1800" dirty="0" smtClean="0"/>
              <a:t>Оптимальное </a:t>
            </a:r>
            <a:r>
              <a:rPr lang="ru-RU" sz="1800" dirty="0"/>
              <a:t>распределение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ru-RU" sz="1800" dirty="0" smtClean="0"/>
              <a:t>по критерию </a:t>
            </a:r>
            <a:r>
              <a:rPr lang="en-US" sz="1800" dirty="0"/>
              <a:t>FC</a:t>
            </a:r>
            <a:r>
              <a:rPr lang="ru-RU" sz="1800" dirty="0" smtClean="0"/>
              <a:t> находится </a:t>
            </a:r>
            <a:r>
              <a:rPr lang="ru-RU" sz="1800" dirty="0"/>
              <a:t>при </a:t>
            </a:r>
            <a:r>
              <a:rPr lang="ru-RU" sz="1800" dirty="0" smtClean="0"/>
              <a:t>план. </a:t>
            </a:r>
            <a:r>
              <a:rPr lang="ru-RU" sz="1800" dirty="0"/>
              <a:t>перехода с учетом прогноза </a:t>
            </a:r>
            <a:r>
              <a:rPr lang="ru-RU" sz="1800" dirty="0" smtClean="0"/>
              <a:t>погоды и мелководных участков.</a:t>
            </a:r>
            <a:endParaRPr lang="en-US" sz="1800" dirty="0" smtClean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Основные режимы </a:t>
            </a:r>
            <a:r>
              <a:rPr lang="ru-RU" sz="1800" b="1" dirty="0" smtClean="0">
                <a:solidFill>
                  <a:srgbClr val="009999"/>
                </a:solidFill>
              </a:rPr>
              <a:t>работы </a:t>
            </a:r>
            <a:r>
              <a:rPr lang="en-US" sz="1800" b="1" dirty="0" err="1">
                <a:solidFill>
                  <a:srgbClr val="009999"/>
                </a:solidFill>
              </a:rPr>
              <a:t>Seapacer</a:t>
            </a:r>
            <a:r>
              <a:rPr lang="en-US" sz="1800" b="1" dirty="0">
                <a:solidFill>
                  <a:srgbClr val="009999"/>
                </a:solidFill>
              </a:rPr>
              <a:t> </a:t>
            </a:r>
            <a:r>
              <a:rPr lang="ru-RU" sz="1800" b="1" dirty="0" smtClean="0">
                <a:solidFill>
                  <a:srgbClr val="009999"/>
                </a:solidFill>
              </a:rPr>
              <a:t>:</a:t>
            </a:r>
            <a:endParaRPr lang="ru-RU" sz="1800" b="1" dirty="0">
              <a:solidFill>
                <a:srgbClr val="009999"/>
              </a:solidFill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</a:t>
            </a:r>
            <a:r>
              <a:rPr lang="en-US" sz="1800" dirty="0"/>
              <a:t>SPEED</a:t>
            </a:r>
            <a:r>
              <a:rPr lang="ru-RU" sz="1800" dirty="0"/>
              <a:t> - фиксированная </a:t>
            </a:r>
            <a:r>
              <a:rPr lang="en-US" sz="1800" i="1" dirty="0"/>
              <a:t>V</a:t>
            </a:r>
            <a:r>
              <a:rPr lang="ru-RU" sz="1800" dirty="0"/>
              <a:t>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L/NM - фиксированный </a:t>
            </a:r>
            <a:r>
              <a:rPr lang="en-US" sz="1800" dirty="0"/>
              <a:t>FC</a:t>
            </a:r>
            <a:r>
              <a:rPr lang="ru-RU" sz="1800" dirty="0"/>
              <a:t> на морскую милю (литр/</a:t>
            </a:r>
            <a:r>
              <a:rPr lang="en-US" sz="1800" dirty="0"/>
              <a:t>NM</a:t>
            </a:r>
            <a:r>
              <a:rPr lang="ru-RU" sz="1800" dirty="0"/>
              <a:t>);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L/H - фиксированный </a:t>
            </a:r>
            <a:r>
              <a:rPr lang="en-US" sz="1800" dirty="0"/>
              <a:t>FC</a:t>
            </a:r>
            <a:r>
              <a:rPr lang="ru-RU" sz="1800" dirty="0"/>
              <a:t> в час (литр/час);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POWER - фиксированная мощность </a:t>
            </a:r>
            <a:r>
              <a:rPr lang="ru-RU" sz="1800" dirty="0" smtClean="0"/>
              <a:t>двигателя</a:t>
            </a:r>
            <a:r>
              <a:rPr lang="ru-RU" sz="1800" dirty="0"/>
              <a:t>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POS/ARR - адаптация </a:t>
            </a:r>
            <a:r>
              <a:rPr lang="en-US" sz="1800" i="1" dirty="0"/>
              <a:t>V</a:t>
            </a:r>
            <a:r>
              <a:rPr lang="ru-RU" sz="1800" dirty="0"/>
              <a:t> к запланированному прибытию в </a:t>
            </a:r>
            <a:r>
              <a:rPr lang="en-US" sz="1800" dirty="0"/>
              <a:t>WPT</a:t>
            </a:r>
            <a:r>
              <a:rPr lang="ru-RU" sz="1800" dirty="0"/>
              <a:t>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DIST/ARR - адаптация </a:t>
            </a:r>
            <a:r>
              <a:rPr lang="en-US" sz="1800" i="1" dirty="0"/>
              <a:t>V</a:t>
            </a:r>
            <a:r>
              <a:rPr lang="ru-RU" sz="1800" dirty="0"/>
              <a:t> к запланированному прибытию и расстоянию.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• </a:t>
            </a:r>
            <a:r>
              <a:rPr lang="en-US" sz="1800" dirty="0"/>
              <a:t>ROUTE </a:t>
            </a:r>
            <a:r>
              <a:rPr lang="ru-RU" sz="1800" dirty="0"/>
              <a:t>- определяет, какой режим использовать в какое время во время рейса, выполняет чередование режимов автоматически.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b="1" dirty="0" err="1">
                <a:solidFill>
                  <a:srgbClr val="009999"/>
                </a:solidFill>
              </a:rPr>
              <a:t>Поступаемые</a:t>
            </a:r>
            <a:r>
              <a:rPr lang="ru-RU" sz="1800" b="1" dirty="0">
                <a:solidFill>
                  <a:srgbClr val="009999"/>
                </a:solidFill>
              </a:rPr>
              <a:t> в систему </a:t>
            </a:r>
            <a:r>
              <a:rPr lang="en-US" sz="1800" b="1" dirty="0" err="1">
                <a:solidFill>
                  <a:srgbClr val="009999"/>
                </a:solidFill>
              </a:rPr>
              <a:t>Seapacer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9999"/>
                </a:solidFill>
              </a:rPr>
              <a:t>от </a:t>
            </a:r>
            <a:r>
              <a:rPr lang="ru-RU" sz="1800" b="1" dirty="0">
                <a:solidFill>
                  <a:srgbClr val="009999"/>
                </a:solidFill>
              </a:rPr>
              <a:t>ДИ данные:</a:t>
            </a:r>
          </a:p>
          <a:p>
            <a:pPr marL="0" indent="0">
              <a:buNone/>
            </a:pPr>
            <a:r>
              <a:rPr lang="en-US" sz="1800" dirty="0"/>
              <a:t>SOG;</a:t>
            </a:r>
            <a:r>
              <a:rPr lang="ru-RU" sz="1800" dirty="0"/>
              <a:t>        </a:t>
            </a:r>
            <a:r>
              <a:rPr lang="en-US" sz="1800" dirty="0"/>
              <a:t>STW;</a:t>
            </a:r>
            <a:r>
              <a:rPr lang="ru-RU" sz="1800" dirty="0"/>
              <a:t>          Мощность ГД (</a:t>
            </a:r>
            <a:r>
              <a:rPr lang="ru-RU" sz="1800" dirty="0" err="1"/>
              <a:t>л.с</a:t>
            </a:r>
            <a:r>
              <a:rPr lang="ru-RU" sz="1800" dirty="0"/>
              <a:t>.);                   Глубина под килем;</a:t>
            </a:r>
          </a:p>
          <a:p>
            <a:pPr marL="0" indent="0">
              <a:buNone/>
            </a:pPr>
            <a:r>
              <a:rPr lang="en-US" sz="1800" dirty="0"/>
              <a:t>FC;</a:t>
            </a:r>
            <a:r>
              <a:rPr lang="ru-RU" sz="1800" dirty="0"/>
              <a:t>            </a:t>
            </a:r>
            <a:r>
              <a:rPr lang="en-US" sz="1800" dirty="0"/>
              <a:t>RPM</a:t>
            </a:r>
            <a:r>
              <a:rPr lang="ru-RU" sz="1800" dirty="0"/>
              <a:t>;         </a:t>
            </a:r>
            <a:r>
              <a:rPr lang="en-US" sz="1800" dirty="0"/>
              <a:t>GPS</a:t>
            </a:r>
            <a:r>
              <a:rPr lang="ru-RU" sz="1800" dirty="0"/>
              <a:t> координаты, </a:t>
            </a:r>
            <a:r>
              <a:rPr lang="en-US" sz="1800" dirty="0"/>
              <a:t>SOG</a:t>
            </a:r>
            <a:r>
              <a:rPr lang="ru-RU" sz="1800" dirty="0"/>
              <a:t>;              Дифферент.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24" y="4077072"/>
            <a:ext cx="7715200" cy="2232248"/>
          </a:xfrm>
        </p:spPr>
        <p:txBody>
          <a:bodyPr>
            <a:normAutofit lnSpcReduction="1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Система </a:t>
            </a:r>
            <a:r>
              <a:rPr lang="en-US" sz="1800" b="1" dirty="0" err="1"/>
              <a:t>Kontrim</a:t>
            </a:r>
            <a:r>
              <a:rPr lang="ru-RU" sz="1800" b="1" dirty="0"/>
              <a:t> </a:t>
            </a:r>
            <a:r>
              <a:rPr lang="ru-RU" sz="1800" dirty="0"/>
              <a:t>позволяет измерять значения дифферента и крена судна и установить опт. дифферент по </a:t>
            </a:r>
            <a:r>
              <a:rPr lang="en-US" sz="1800" dirty="0"/>
              <a:t>FC</a:t>
            </a:r>
            <a:r>
              <a:rPr lang="ru-RU" sz="1800" dirty="0"/>
              <a:t>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/>
              <a:t>Система </a:t>
            </a:r>
            <a:r>
              <a:rPr lang="en-US" sz="1800" b="1" dirty="0" err="1"/>
              <a:t>Optitrim</a:t>
            </a:r>
            <a:r>
              <a:rPr lang="ru-RU" sz="1800" b="1" dirty="0"/>
              <a:t> </a:t>
            </a:r>
            <a:r>
              <a:rPr lang="ru-RU" sz="1800" dirty="0"/>
              <a:t>планирует движение с учетом ожидаемого ветра, волнения, поверхностных течений, мелководья. По времени прихода определяет опт. значения дифферента, </a:t>
            </a:r>
            <a:r>
              <a:rPr lang="en-US" sz="1800" i="1" dirty="0"/>
              <a:t>V</a:t>
            </a:r>
            <a:r>
              <a:rPr lang="ru-RU" sz="1800" dirty="0"/>
              <a:t>, </a:t>
            </a:r>
            <a:r>
              <a:rPr lang="en-US" sz="1800" dirty="0"/>
              <a:t>FC</a:t>
            </a:r>
            <a:r>
              <a:rPr lang="ru-RU" sz="1800" dirty="0"/>
              <a:t> для участков перехода; оптимизирует работу ГД с учетом реальных условий плавания; выдает точную и непрерывную информацию о мощности, частоте вращения, моменте на валу ГД.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Центральный блок </a:t>
            </a:r>
            <a:r>
              <a:rPr lang="en-US" b="1" dirty="0" err="1">
                <a:solidFill>
                  <a:srgbClr val="7030A0"/>
                </a:solidFill>
              </a:rPr>
              <a:t>Seapacer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на </a:t>
            </a:r>
            <a:r>
              <a:rPr lang="ru-RU" b="1" dirty="0" smtClean="0">
                <a:solidFill>
                  <a:srgbClr val="7030A0"/>
                </a:solidFill>
              </a:rPr>
              <a:t>мостике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0466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Базовая конфигурация системы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s://people.cs.umu.se/thomash/seapacer/sea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7" y="773996"/>
            <a:ext cx="3349371" cy="31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3996"/>
            <a:ext cx="3936079" cy="31585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Основные режимы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SCS:</a:t>
                </a:r>
                <a:endParaRPr lang="ru-RU" sz="18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Ручной – «</a:t>
                </a:r>
                <a:r>
                  <a:rPr lang="en-US" sz="1800" dirty="0"/>
                  <a:t>Manual</a:t>
                </a:r>
                <a:r>
                  <a:rPr lang="ru-RU" sz="1800" dirty="0"/>
                  <a:t>»;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Авто стабилизации значения </a:t>
                </a:r>
                <a:r>
                  <a:rPr lang="en-US" sz="1800" i="1" dirty="0"/>
                  <a:t>V</a:t>
                </a:r>
                <a:r>
                  <a:rPr lang="en-US" sz="1800" dirty="0"/>
                  <a:t> </a:t>
                </a:r>
                <a:r>
                  <a:rPr lang="ru-RU" sz="1800" dirty="0"/>
                  <a:t> (</a:t>
                </a:r>
                <a:r>
                  <a:rPr lang="en-US" sz="1800" dirty="0"/>
                  <a:t>V keeping</a:t>
                </a:r>
                <a:r>
                  <a:rPr lang="ru-RU" sz="1800" dirty="0"/>
                  <a:t>);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u-RU" sz="1800" dirty="0"/>
                  <a:t>Авто изменения </a:t>
                </a:r>
                <a:r>
                  <a:rPr lang="en-US" sz="1800" i="1" dirty="0"/>
                  <a:t>V</a:t>
                </a:r>
                <a:r>
                  <a:rPr lang="ru-RU" sz="1800" dirty="0"/>
                  <a:t> по программе (</a:t>
                </a:r>
                <a:r>
                  <a:rPr lang="en-US" sz="1800" dirty="0"/>
                  <a:t>V program keeping</a:t>
                </a:r>
                <a:r>
                  <a:rPr lang="ru-RU" sz="1800" dirty="0"/>
                  <a:t>).</a:t>
                </a: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1800" b="1" dirty="0" smtClean="0">
                  <a:solidFill>
                    <a:srgbClr val="C00000"/>
                  </a:solidFill>
                </a:endParaRP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Основные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операции для выполнения планов перехода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USV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Calibri" pitchFamily="34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 – стабилизация заданного значение </a:t>
                </a:r>
                <a:r>
                  <a:rPr lang="en-US" sz="1800" i="1" dirty="0"/>
                  <a:t>V</a:t>
                </a:r>
                <a:r>
                  <a:rPr lang="ru-RU" sz="1800" dirty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Calibri" pitchFamily="34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/>
                          </a:rPr>
                          <m:t>𝛻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 – изменение </a:t>
                </a:r>
                <a:r>
                  <a:rPr lang="en-US" sz="1800" i="1" dirty="0"/>
                  <a:t>V</a:t>
                </a:r>
                <a:r>
                  <a:rPr lang="ru-RU" sz="1800" dirty="0"/>
                  <a:t> на заданную величину (от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);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Calibri" pitchFamily="34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800">
                                <a:latin typeface="Cambria Math"/>
                              </a:rPr>
                              <m:t>𝛻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 – ускоренное изменение </a:t>
                </a:r>
                <a:r>
                  <a:rPr lang="en-US" sz="1800" i="1" dirty="0"/>
                  <a:t>V</a:t>
                </a:r>
                <a:r>
                  <a:rPr lang="ru-RU" sz="1800" dirty="0"/>
                  <a:t> на заданную величину;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Calibri" pitchFamily="34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 – стабилизация заданного значение </a:t>
                </a:r>
                <a:r>
                  <a:rPr lang="en-US" sz="1800" dirty="0"/>
                  <a:t>RPM</a:t>
                </a:r>
                <a:r>
                  <a:rPr lang="ru-RU" sz="1800" dirty="0"/>
                  <a:t>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Calibri" pitchFamily="34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η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 – изменение </a:t>
                </a:r>
                <a:r>
                  <a:rPr lang="en-US" sz="1800" i="1" dirty="0"/>
                  <a:t>n</a:t>
                </a:r>
                <a:r>
                  <a:rPr lang="ru-RU" sz="1800" dirty="0"/>
                  <a:t> на заданную величину (от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)</a:t>
                </a:r>
              </a:p>
              <a:p>
                <a:endParaRPr lang="en-US" sz="1800" dirty="0" smtClean="0"/>
              </a:p>
              <a:p>
                <a:pPr marL="0" indent="360000"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Основные факторы, влияющие на расход топлива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(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FC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 - </a:t>
                </a:r>
                <a:r>
                  <a:rPr lang="ru-RU" sz="1800" b="1" dirty="0" err="1">
                    <a:solidFill>
                      <a:srgbClr val="0070C0"/>
                    </a:solidFill>
                  </a:rPr>
                  <a:t>fuel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ru-RU" sz="1800" b="1" dirty="0" err="1">
                    <a:solidFill>
                      <a:srgbClr val="0070C0"/>
                    </a:solidFill>
                  </a:rPr>
                  <a:t>consumption</a:t>
                </a:r>
                <a:r>
                  <a:rPr lang="ru-RU" sz="1800" b="1" dirty="0" smtClean="0">
                    <a:solidFill>
                      <a:srgbClr val="0070C0"/>
                    </a:solidFill>
                  </a:rPr>
                  <a:t>):</a:t>
                </a:r>
                <a:endParaRPr lang="ru-RU" sz="1800" dirty="0">
                  <a:solidFill>
                    <a:srgbClr val="0070C0"/>
                  </a:solidFill>
                </a:endParaRPr>
              </a:p>
              <a:p>
                <a:r>
                  <a:rPr lang="ru-RU" sz="1800" dirty="0" smtClean="0"/>
                  <a:t>форма </a:t>
                </a:r>
                <a:r>
                  <a:rPr lang="ru-RU" sz="1800" dirty="0"/>
                  <a:t>корпуса, водоизмещение судна, тип ГД, винтов и </a:t>
                </a:r>
                <a:r>
                  <a:rPr lang="ru-RU" sz="1800" dirty="0" err="1"/>
                  <a:t>др</a:t>
                </a:r>
                <a:r>
                  <a:rPr lang="ru-RU" sz="1800" dirty="0"/>
                  <a:t>;</a:t>
                </a:r>
              </a:p>
              <a:p>
                <a:r>
                  <a:rPr lang="ru-RU" sz="1800" dirty="0" smtClean="0"/>
                  <a:t>кол-во </a:t>
                </a:r>
                <a:r>
                  <a:rPr lang="ru-RU" sz="1800" dirty="0"/>
                  <a:t>задействованных ГД;</a:t>
                </a:r>
              </a:p>
              <a:p>
                <a:r>
                  <a:rPr lang="ru-RU" sz="1800" dirty="0" smtClean="0"/>
                  <a:t>скорость </a:t>
                </a:r>
                <a:r>
                  <a:rPr lang="ru-RU" sz="1800" dirty="0"/>
                  <a:t>судна;</a:t>
                </a:r>
              </a:p>
              <a:p>
                <a:r>
                  <a:rPr lang="ru-RU" sz="1800" dirty="0" smtClean="0"/>
                  <a:t>течение </a:t>
                </a:r>
                <a:r>
                  <a:rPr lang="ru-RU" sz="1800" dirty="0"/>
                  <a:t>(направление и скорость);</a:t>
                </a:r>
              </a:p>
              <a:p>
                <a:r>
                  <a:rPr lang="ru-RU" sz="1800" dirty="0" smtClean="0"/>
                  <a:t>глубина </a:t>
                </a:r>
                <a:r>
                  <a:rPr lang="ru-RU" sz="1800" dirty="0"/>
                  <a:t>воды под килем;</a:t>
                </a:r>
              </a:p>
              <a:p>
                <a:r>
                  <a:rPr lang="ru-RU" sz="1800" dirty="0" smtClean="0"/>
                  <a:t>осадка</a:t>
                </a:r>
                <a:r>
                  <a:rPr lang="ru-RU" sz="1800" dirty="0"/>
                  <a:t>;</a:t>
                </a:r>
              </a:p>
              <a:p>
                <a:r>
                  <a:rPr lang="ru-RU" sz="1800" dirty="0" smtClean="0"/>
                  <a:t>ветер </a:t>
                </a:r>
                <a:r>
                  <a:rPr lang="ru-RU" sz="1800" dirty="0"/>
                  <a:t>и волнение (направление и сила).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444" t="-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2. Структура системы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859216" cy="1224136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Структуры </a:t>
            </a:r>
            <a:r>
              <a:rPr lang="en-US" sz="1800" dirty="0" smtClean="0"/>
              <a:t>SCS</a:t>
            </a:r>
            <a:r>
              <a:rPr lang="ru-RU" sz="1800" dirty="0" smtClean="0"/>
              <a:t> </a:t>
            </a:r>
            <a:r>
              <a:rPr lang="ru-RU" sz="1800" dirty="0"/>
              <a:t>отличаются и зависят от вида </a:t>
            </a:r>
            <a:r>
              <a:rPr lang="ru-RU" sz="1800" dirty="0" err="1"/>
              <a:t>пропульсивного</a:t>
            </a:r>
            <a:r>
              <a:rPr lang="ru-RU" sz="1800" dirty="0"/>
              <a:t> комплекса судна, элементной базы, объема решаемых </a:t>
            </a:r>
            <a:r>
              <a:rPr lang="en-US" sz="1800" dirty="0" smtClean="0"/>
              <a:t>SCS</a:t>
            </a:r>
            <a:r>
              <a:rPr lang="ru-RU" sz="1800" dirty="0" smtClean="0"/>
              <a:t> </a:t>
            </a:r>
            <a:r>
              <a:rPr lang="ru-RU" sz="1800" dirty="0"/>
              <a:t>задач и использованных для их решения методов.  </a:t>
            </a:r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Блок-схема </a:t>
            </a:r>
            <a:r>
              <a:rPr lang="ru-RU" sz="1800" b="1" dirty="0">
                <a:solidFill>
                  <a:srgbClr val="7030A0"/>
                </a:solidFill>
              </a:rPr>
              <a:t>одной из </a:t>
            </a:r>
            <a:r>
              <a:rPr lang="en-US" sz="1800" b="1" dirty="0" smtClean="0">
                <a:solidFill>
                  <a:srgbClr val="7030A0"/>
                </a:solidFill>
              </a:rPr>
              <a:t>SCS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для судна с ДВС и ВФШ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9" y="2132856"/>
            <a:ext cx="7612380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70C0"/>
                    </a:solidFill>
                  </a:rPr>
                  <a:t>ПУ</a:t>
                </a:r>
                <a:r>
                  <a:rPr lang="ru-RU" sz="1800" dirty="0"/>
                  <a:t> – пульт управления;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БПМ</a:t>
                </a:r>
                <a:r>
                  <a:rPr lang="ru-RU" sz="1800" dirty="0"/>
                  <a:t> – блок программ маневров;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ДГД</a:t>
                </a:r>
                <a:r>
                  <a:rPr lang="ru-RU" sz="1800" dirty="0"/>
                  <a:t> – датчики параметров ГД;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ЭР</a:t>
                </a:r>
                <a:r>
                  <a:rPr lang="ru-RU" sz="1800" dirty="0"/>
                  <a:t> –электронный регулятор;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ДЧВ</a:t>
                </a:r>
                <a:r>
                  <a:rPr lang="ru-RU" sz="1800" dirty="0"/>
                  <a:t> – датчик частоты вращения ГД; 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GPS</a:t>
                </a:r>
                <a:r>
                  <a:rPr lang="ru-RU" sz="1800" dirty="0"/>
                  <a:t> – приемник </a:t>
                </a:r>
                <a:r>
                  <a:rPr lang="en-US" sz="1800" dirty="0"/>
                  <a:t>GPS</a:t>
                </a:r>
                <a:r>
                  <a:rPr lang="ru-RU" sz="1800" dirty="0"/>
                  <a:t> или </a:t>
                </a:r>
                <a:r>
                  <a:rPr lang="en-US" sz="1800" dirty="0"/>
                  <a:t>DGPS</a:t>
                </a:r>
                <a:r>
                  <a:rPr lang="ru-RU" sz="1800" dirty="0"/>
                  <a:t>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п1</a:t>
                </a:r>
                <a:r>
                  <a:rPr lang="ru-RU" sz="1800" dirty="0"/>
                  <a:t> – переключатель ручного и программного задания операций;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п2</a:t>
                </a:r>
                <a:r>
                  <a:rPr lang="ru-RU" sz="1800" dirty="0"/>
                  <a:t> – переключатель </a:t>
                </a:r>
                <a:r>
                  <a:rPr lang="ru-RU" sz="1800" dirty="0" smtClean="0"/>
                  <a:t>(</a:t>
                </a:r>
                <a:r>
                  <a:rPr lang="ru-RU" sz="1800" dirty="0"/>
                  <a:t>1, 2 – </a:t>
                </a:r>
                <a:r>
                  <a:rPr lang="ru-RU" sz="1800" dirty="0" smtClean="0"/>
                  <a:t>при стабилизации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; 3 – </a:t>
                </a:r>
                <a:r>
                  <a:rPr lang="ru-RU" sz="1800" dirty="0" smtClean="0"/>
                  <a:t>при изменение </a:t>
                </a:r>
                <a:r>
                  <a:rPr lang="en-US" sz="1800" dirty="0"/>
                  <a:t>RPM</a:t>
                </a:r>
                <a:r>
                  <a:rPr lang="ru-RU" sz="1800" dirty="0"/>
                  <a:t> или </a:t>
                </a:r>
                <a:r>
                  <a:rPr lang="en-US" sz="1800" i="1" dirty="0" smtClean="0"/>
                  <a:t>V</a:t>
                </a:r>
                <a:r>
                  <a:rPr lang="ru-RU" sz="1800" dirty="0" smtClean="0"/>
                  <a:t>). </a:t>
                </a:r>
                <a:r>
                  <a:rPr lang="en-US" sz="1800" b="1" i="1" dirty="0">
                    <a:solidFill>
                      <a:srgbClr val="0070C0"/>
                    </a:solidFill>
                  </a:rPr>
                  <a:t>Z</a:t>
                </a:r>
                <a:r>
                  <a:rPr lang="en-US" sz="1800" b="1" dirty="0"/>
                  <a:t> </a:t>
                </a:r>
                <a:r>
                  <a:rPr lang="ru-RU" sz="1800" dirty="0"/>
                  <a:t>– орган для задания вручную вида операции для </a:t>
                </a:r>
                <a:r>
                  <a:rPr lang="ru-RU" sz="1800" dirty="0" smtClean="0"/>
                  <a:t>выполнения.</a:t>
                </a:r>
                <a:endParaRPr lang="ru-RU" sz="1800" dirty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𝒎𝒙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𝒎𝒙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𝒎𝒙</m:t>
                        </m:r>
                      </m:sub>
                    </m:sSub>
                  </m:oMath>
                </a14:m>
                <a:r>
                  <a:rPr lang="ru-RU" sz="1800" dirty="0"/>
                  <a:t>, - топливоподача, </a:t>
                </a:r>
                <a:r>
                  <a:rPr lang="en-US" sz="1800" dirty="0"/>
                  <a:t>RPM</a:t>
                </a:r>
                <a:r>
                  <a:rPr lang="ru-RU" sz="1800" dirty="0"/>
                  <a:t>, </a:t>
                </a:r>
                <a:r>
                  <a:rPr lang="en-US" sz="1800" i="1" dirty="0"/>
                  <a:t>V</a:t>
                </a:r>
                <a:r>
                  <a:rPr lang="ru-RU" sz="1800" dirty="0"/>
                  <a:t> хода в уст режиме макс длительной мощности ГД при стандартных условиях (на глубокой спокойной воде, при отсутствии ветра, течения, при полной загрузке на ровный киль и свежеокрашенном корпусе);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𝛒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𝒁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𝑚𝑥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𝛒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𝒁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𝑚𝑥</m:t>
                        </m:r>
                      </m:sub>
                    </m:sSub>
                  </m:oMath>
                </a14:m>
                <a:r>
                  <a:rPr lang="ru-RU" sz="1800" dirty="0"/>
                  <a:t>.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ru-RU" sz="1800" dirty="0"/>
                  <a:t> – сигнал прямого управления топливоподачей;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𝜺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- сигнал изменения топливоподачи </a:t>
                </a:r>
                <a:r>
                  <a:rPr lang="ru-RU" sz="1800" dirty="0" smtClean="0"/>
                  <a:t>по ошибке </a:t>
                </a:r>
                <a:r>
                  <a:rPr lang="ru-RU" sz="1800" dirty="0"/>
                  <a:t>ε </a:t>
                </a:r>
                <a:r>
                  <a:rPr lang="ru-RU" sz="1800" dirty="0" smtClean="0"/>
                  <a:t>регулирования</a:t>
                </a:r>
                <a:r>
                  <a:rPr lang="ru-RU" sz="1800" dirty="0"/>
                  <a:t>. 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ru-RU" sz="1800" i="1" dirty="0" smtClean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Для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стабилизации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ru-RU" sz="1800" b="1" dirty="0">
                    <a:solidFill>
                      <a:srgbClr val="C00000"/>
                    </a:solidFill>
                  </a:rPr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  <a:r>
                  <a:rPr lang="ru-RU" sz="1800" dirty="0" smtClean="0"/>
                  <a:t>находится </a:t>
                </a:r>
                <a:r>
                  <a:rPr lang="ru-RU" sz="1800" dirty="0"/>
                  <a:t>по зависимостям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  <m:r>
                          <a:rPr lang="ru-RU" sz="1800" i="1">
                            <a:latin typeface="Cambria Math"/>
                          </a:rPr>
                          <m:t>=</m:t>
                        </m:r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h𝑛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ru-RU" sz="1800" i="1">
                        <a:latin typeface="Cambria Math"/>
                      </a:rPr>
                      <m:t>𝑛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  <m:r>
                          <a:rPr lang="ru-RU" sz="1800" i="1">
                            <a:latin typeface="Cambria Math"/>
                          </a:rPr>
                          <m:t>=</m:t>
                        </m:r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h𝑣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ru-RU" sz="1800" i="1">
                        <a:latin typeface="Cambria Math"/>
                      </a:rPr>
                      <m:t>𝑉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 между </a:t>
                </a:r>
                <a:r>
                  <a:rPr lang="en-US" sz="1800" i="1" dirty="0"/>
                  <a:t>h</a:t>
                </a:r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:r>
                  <a:rPr lang="en-US" sz="1800" i="1" dirty="0"/>
                  <a:t>n</a:t>
                </a:r>
                <a:r>
                  <a:rPr lang="ru-RU" sz="1800" dirty="0"/>
                  <a:t>, </a:t>
                </a:r>
                <a:r>
                  <a:rPr lang="en-US" sz="1800" i="1" dirty="0"/>
                  <a:t>h</a:t>
                </a:r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𝑉</m:t>
                    </m:r>
                  </m:oMath>
                </a14:m>
                <a:r>
                  <a:rPr lang="ru-RU" sz="1800" dirty="0"/>
                  <a:t> в уст режиме работы при стандартных условиях.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1800" i="1">
                            <a:latin typeface="Cambria Math"/>
                          </a:rPr>
                          <m:t>=</m:t>
                        </m:r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h𝑛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   или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1800" i="1">
                            <a:latin typeface="Cambria Math"/>
                          </a:rPr>
                          <m:t>=</m:t>
                        </m:r>
                        <m:r>
                          <a:rPr lang="ru-RU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h𝑣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Для реальных </a:t>
                </a:r>
                <a:r>
                  <a:rPr lang="ru-RU" sz="1800" dirty="0" smtClean="0"/>
                  <a:t>условий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800" dirty="0"/>
                  <a:t> будут приближенными.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Значение топливоподачи получают путем коррекции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h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sz="1800" i="1" dirty="0"/>
                  <a:t>.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593" t="-539" b="-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976664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Для выработки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ε</m:t>
                        </m:r>
                      </m:sub>
                    </m:sSub>
                  </m:oMath>
                </a14:m>
                <a:r>
                  <a:rPr lang="ru-RU" sz="1800" dirty="0"/>
                  <a:t> обычно применяется ПИ-алгоритм: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ε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ε</m:t>
                    </m:r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и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ε</m:t>
                        </m:r>
                      </m:e>
                    </m:nary>
                    <m:r>
                      <a:rPr lang="ru-RU" sz="1800" i="1">
                        <a:latin typeface="Cambria Math"/>
                      </a:rPr>
                      <m:t>∙</m:t>
                    </m:r>
                    <m:r>
                      <a:rPr lang="en-US" sz="1800" i="1">
                        <a:latin typeface="Cambria Math"/>
                      </a:rPr>
                      <m:t>𝑑𝑡</m:t>
                    </m:r>
                  </m:oMath>
                </a14:m>
                <a:r>
                  <a:rPr lang="ru-RU" sz="1800" dirty="0"/>
                  <a:t> 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-ты пропорциональной и интегральной компонент.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Компонента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ε</m:t>
                    </m:r>
                  </m:oMath>
                </a14:m>
                <a:r>
                  <a:rPr lang="ru-RU" sz="1800" dirty="0"/>
                  <a:t> уменьшает отклонение </a:t>
                </a:r>
                <a:r>
                  <a:rPr lang="en-US" sz="1800" dirty="0"/>
                  <a:t>ρ</a:t>
                </a:r>
                <a:r>
                  <a:rPr lang="ru-RU" sz="1800" dirty="0"/>
                  <a:t>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1800" dirty="0"/>
                  <a:t>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и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ε</m:t>
                        </m:r>
                      </m:e>
                    </m:nary>
                    <m:r>
                      <a:rPr lang="ru-RU" sz="1800" i="1">
                        <a:latin typeface="Cambria Math"/>
                      </a:rPr>
                      <m:t>∙</m:t>
                    </m:r>
                    <m:r>
                      <a:rPr lang="en-US" sz="1800" i="1">
                        <a:latin typeface="Cambria Math"/>
                      </a:rPr>
                      <m:t>𝑑𝑡</m:t>
                    </m:r>
                  </m:oMath>
                </a14:m>
                <a:r>
                  <a:rPr lang="ru-RU" sz="1800" dirty="0"/>
                  <a:t> устраняет вызываемую односторонними возмущениями статическую погрешность.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en-US" sz="1800" b="1" i="1" dirty="0" smtClean="0">
                    <a:solidFill>
                      <a:srgbClr val="7030A0"/>
                    </a:solidFill>
                  </a:rPr>
                  <a:t>V</a:t>
                </a:r>
                <a:r>
                  <a:rPr lang="ru-RU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1800" b="1" dirty="0">
                    <a:solidFill>
                      <a:srgbClr val="7030A0"/>
                    </a:solidFill>
                  </a:rPr>
                  <a:t>требуется поддерживать с высокой </a:t>
                </a:r>
                <a:r>
                  <a:rPr lang="ru-RU" sz="1800" b="1" dirty="0" smtClean="0">
                    <a:solidFill>
                      <a:srgbClr val="7030A0"/>
                    </a:solidFill>
                  </a:rPr>
                  <a:t>точностью, не изменяя </a:t>
                </a:r>
                <a:r>
                  <a:rPr lang="ru-RU" sz="1800" b="1" dirty="0">
                    <a:solidFill>
                      <a:srgbClr val="7030A0"/>
                    </a:solidFill>
                  </a:rPr>
                  <a:t>положение топливной рейки с большой частотой. </a:t>
                </a:r>
                <a:r>
                  <a:rPr lang="ru-RU" sz="1800" dirty="0"/>
                  <a:t>Последнее может </a:t>
                </a:r>
                <a:r>
                  <a:rPr lang="ru-RU" sz="1800" dirty="0" smtClean="0"/>
                  <a:t>быть </a:t>
                </a:r>
                <a:r>
                  <a:rPr lang="ru-RU" sz="1800" dirty="0"/>
                  <a:t>на волнении, когда в </a:t>
                </a:r>
                <a:r>
                  <a:rPr lang="ru-RU" sz="1800" dirty="0" smtClean="0"/>
                  <a:t>измерениях </a:t>
                </a:r>
                <a:r>
                  <a:rPr lang="en-US" sz="1800" i="1" dirty="0" smtClean="0"/>
                  <a:t>V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появляется составляющая, вызванная продольно-горизонтальной качкой судна. Для уменьшения этой компоненты </a:t>
                </a:r>
                <a:r>
                  <a:rPr lang="ru-RU" sz="1800" dirty="0" smtClean="0"/>
                  <a:t>используется </a:t>
                </a:r>
                <a:r>
                  <a:rPr lang="ru-RU" sz="1800" dirty="0"/>
                  <a:t>низкочастотный фильтр и/или разные пределы чувствительности к отклонениям от заданной </a:t>
                </a:r>
                <a:r>
                  <a:rPr lang="en-US" sz="1800" i="1" dirty="0"/>
                  <a:t>V</a:t>
                </a:r>
                <a:r>
                  <a:rPr lang="ru-RU" sz="1800" dirty="0"/>
                  <a:t> в зависимости от погоды. Порог чувствительности для спокойных погодных условий берется 0,1 или 0,2 уз. Для худшего состоянием моря он увеличивается.</a:t>
                </a:r>
                <a:endParaRPr lang="ru-RU" sz="1800" b="1" dirty="0" smtClean="0">
                  <a:solidFill>
                    <a:srgbClr val="C00000"/>
                  </a:solidFill>
                </a:endParaRP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При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переходе на другой режим </a:t>
                </a:r>
                <a:r>
                  <a:rPr lang="ru-RU" sz="1800" dirty="0"/>
                  <a:t>с момента начала перехода ЭР отключается,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sz="1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800" dirty="0"/>
                  <a:t> от старого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800" dirty="0"/>
                  <a:t> до нового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значения изменяется по спец. программе с учетом внутренних технолог. усло­вий работы ГД 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  <m:r>
                          <a:rPr lang="ru-RU" sz="1800" i="1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  <m:r>
                          <a:rPr lang="ru-RU" sz="1800" i="1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П</m:t>
                        </m:r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ru-RU" sz="1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800" dirty="0"/>
                  <a:t> – программы изменения </a:t>
                </a:r>
                <a:r>
                  <a:rPr lang="en-US" sz="1800" i="1" dirty="0"/>
                  <a:t>V</a:t>
                </a:r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:r>
                  <a:rPr lang="en-US" sz="1800" dirty="0"/>
                  <a:t>RPM</a:t>
                </a:r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Соответственно изменяется подача топлива на ГД. Когда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800" dirty="0"/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800" dirty="0"/>
                  <a:t> достигнет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, включается ЭР.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i="1" dirty="0"/>
                  <a:t>Ускоренный и</a:t>
                </a:r>
                <a:r>
                  <a:rPr lang="ru-RU" sz="1800" dirty="0"/>
                  <a:t> </a:t>
                </a:r>
                <a:r>
                  <a:rPr lang="ru-RU" sz="1800" b="1" i="1" dirty="0"/>
                  <a:t>экстренный </a:t>
                </a:r>
                <a:r>
                  <a:rPr lang="ru-RU" sz="1800" dirty="0"/>
                  <a:t>переход обеспечивается за счет допущения повышенной нагрузки на ГД.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При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перегрузке ГД</a:t>
                </a:r>
                <a:r>
                  <a:rPr lang="ru-RU" sz="1800" b="1" dirty="0"/>
                  <a:t> </a:t>
                </a:r>
                <a:r>
                  <a:rPr lang="ru-RU" sz="1800" dirty="0"/>
                  <a:t>БПМ отключает ЭР и снижает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800" dirty="0"/>
                  <a:t> до безопасного значения.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976664"/>
              </a:xfrm>
              <a:blipFill rotWithShape="1">
                <a:blip r:embed="rId2"/>
                <a:stretch>
                  <a:fillRect l="-593" t="-5403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3. </a:t>
            </a:r>
            <a:r>
              <a:rPr lang="en-US" sz="2800" b="1" dirty="0">
                <a:solidFill>
                  <a:srgbClr val="FF00FF"/>
                </a:solidFill>
              </a:rPr>
              <a:t>C</a:t>
            </a:r>
            <a:r>
              <a:rPr lang="ru-RU" sz="2800" b="1" dirty="0" err="1">
                <a:solidFill>
                  <a:srgbClr val="FF00FF"/>
                </a:solidFill>
              </a:rPr>
              <a:t>истема</a:t>
            </a:r>
            <a:r>
              <a:rPr lang="ru-RU" sz="2800" b="1" dirty="0">
                <a:solidFill>
                  <a:srgbClr val="FF00FF"/>
                </a:solidFill>
              </a:rPr>
              <a:t> управления скоростью </a:t>
            </a:r>
            <a:r>
              <a:rPr lang="en-US" sz="2800" b="1" dirty="0">
                <a:solidFill>
                  <a:srgbClr val="FF00FF"/>
                </a:solidFill>
              </a:rPr>
              <a:t>ESP</a:t>
            </a:r>
            <a:r>
              <a:rPr lang="ru-RU" sz="2800" b="1" dirty="0">
                <a:solidFill>
                  <a:srgbClr val="FF00FF"/>
                </a:solidFill>
              </a:rPr>
              <a:t>-2000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sz="1800" dirty="0"/>
              <a:t>Пример </a:t>
            </a:r>
            <a:r>
              <a:rPr lang="en-US" sz="1800" dirty="0" smtClean="0"/>
              <a:t>SCS </a:t>
            </a:r>
            <a:r>
              <a:rPr lang="en-US" sz="1800" dirty="0"/>
              <a:t>- </a:t>
            </a:r>
            <a:r>
              <a:rPr lang="en-US" sz="1800" b="1" dirty="0">
                <a:solidFill>
                  <a:srgbClr val="0070C0"/>
                </a:solidFill>
              </a:rPr>
              <a:t>ESP-2000 (Electronic Speed Pilot</a:t>
            </a:r>
            <a:r>
              <a:rPr lang="en-US" sz="1800" dirty="0"/>
              <a:t>, </a:t>
            </a:r>
            <a:r>
              <a:rPr lang="ru-RU" sz="1800" dirty="0"/>
              <a:t>фирма </a:t>
            </a:r>
            <a:r>
              <a:rPr lang="en-US" sz="1800" dirty="0"/>
              <a:t>Stellar Marine, </a:t>
            </a:r>
            <a:r>
              <a:rPr lang="ru-RU" sz="1800" dirty="0"/>
              <a:t>Канада</a:t>
            </a:r>
            <a:r>
              <a:rPr lang="en-US" sz="1800" dirty="0"/>
              <a:t>). </a:t>
            </a:r>
            <a:r>
              <a:rPr lang="ru-RU" sz="1800" dirty="0"/>
              <a:t>Поддерживает как </a:t>
            </a:r>
            <a:r>
              <a:rPr lang="en-US" sz="1800" dirty="0"/>
              <a:t>RPM</a:t>
            </a:r>
            <a:r>
              <a:rPr lang="ru-RU" sz="1800" dirty="0"/>
              <a:t> (± 0,1об/мин), так и </a:t>
            </a:r>
            <a:r>
              <a:rPr lang="en-US" sz="1800" dirty="0"/>
              <a:t>SOG</a:t>
            </a:r>
            <a:r>
              <a:rPr lang="ru-RU" sz="1800" dirty="0"/>
              <a:t> (±0,1 </a:t>
            </a:r>
            <a:r>
              <a:rPr lang="ru-RU" sz="1800" dirty="0" err="1"/>
              <a:t>узл</a:t>
            </a:r>
            <a:r>
              <a:rPr lang="ru-RU" sz="1800" dirty="0"/>
              <a:t>.) с минимизацией </a:t>
            </a:r>
            <a:r>
              <a:rPr lang="en-US" sz="1800" dirty="0" smtClean="0"/>
              <a:t>FC</a:t>
            </a:r>
            <a:r>
              <a:rPr lang="ru-RU" sz="1800" dirty="0" smtClean="0"/>
              <a:t>, </a:t>
            </a:r>
            <a:r>
              <a:rPr lang="ru-RU" sz="1800" dirty="0"/>
              <a:t>вредных выбросов в атмосферу и износа ГД. Обеспечивает снижение </a:t>
            </a:r>
            <a:r>
              <a:rPr lang="en-US" sz="1800" dirty="0"/>
              <a:t>FC</a:t>
            </a:r>
            <a:r>
              <a:rPr lang="ru-RU" sz="1800" dirty="0"/>
              <a:t> на 4-6%. </a:t>
            </a:r>
            <a:endParaRPr lang="ru-RU" sz="1800" dirty="0" smtClean="0"/>
          </a:p>
          <a:p>
            <a:pPr marL="0" indent="36000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Принципы снижения </a:t>
            </a:r>
            <a:r>
              <a:rPr lang="en-US" sz="1800" b="1" dirty="0">
                <a:solidFill>
                  <a:srgbClr val="C00000"/>
                </a:solidFill>
              </a:rPr>
              <a:t>FC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  <a:endParaRPr lang="ru-RU" sz="1800" b="1" dirty="0">
              <a:solidFill>
                <a:srgbClr val="C00000"/>
              </a:solidFill>
            </a:endParaRPr>
          </a:p>
          <a:p>
            <a:pPr lvl="0"/>
            <a:r>
              <a:rPr lang="ru-RU" sz="1800" dirty="0"/>
              <a:t>самая малая скорость для выполнения расписания;</a:t>
            </a:r>
          </a:p>
          <a:p>
            <a:pPr lvl="0"/>
            <a:r>
              <a:rPr lang="ru-RU" sz="1800" dirty="0"/>
              <a:t>наименьшее кол-во топлива для поддержания требуемой </a:t>
            </a:r>
            <a:r>
              <a:rPr lang="en-US" sz="1800" i="1" dirty="0"/>
              <a:t>V</a:t>
            </a:r>
            <a:r>
              <a:rPr lang="ru-RU" sz="1800" dirty="0"/>
              <a:t>.</a:t>
            </a:r>
          </a:p>
          <a:p>
            <a:pPr marL="0" indent="360000">
              <a:buNone/>
            </a:pPr>
            <a:r>
              <a:rPr lang="ru-RU" sz="1800" dirty="0"/>
              <a:t>Скорость основной управляемый фактор, влияющий на </a:t>
            </a:r>
            <a:r>
              <a:rPr lang="en-US" sz="1800" dirty="0"/>
              <a:t>FC</a:t>
            </a:r>
            <a:r>
              <a:rPr lang="ru-RU" sz="1800" dirty="0"/>
              <a:t>. Зависимость между </a:t>
            </a:r>
            <a:r>
              <a:rPr lang="en-US" sz="1800" i="1" dirty="0"/>
              <a:t>V</a:t>
            </a:r>
            <a:r>
              <a:rPr lang="ru-RU" sz="1800" dirty="0"/>
              <a:t> и </a:t>
            </a:r>
            <a:r>
              <a:rPr lang="en-US" sz="1800" dirty="0"/>
              <a:t>FC</a:t>
            </a:r>
            <a:r>
              <a:rPr lang="ru-RU" sz="1800" dirty="0"/>
              <a:t> приблизительно кубическая, даже небольшое снижение </a:t>
            </a:r>
            <a:r>
              <a:rPr lang="en-US" sz="1800" i="1" dirty="0"/>
              <a:t>V</a:t>
            </a:r>
            <a:r>
              <a:rPr lang="ru-RU" sz="1800" dirty="0"/>
              <a:t> приводит к ощутимой экономии топлива.</a:t>
            </a:r>
          </a:p>
          <a:p>
            <a:pPr marL="0" indent="360000">
              <a:buNone/>
            </a:pPr>
            <a:r>
              <a:rPr lang="ru-RU" sz="1800" dirty="0"/>
              <a:t> </a:t>
            </a:r>
          </a:p>
          <a:p>
            <a:pPr marL="0" indent="360000">
              <a:buNone/>
            </a:pPr>
            <a:r>
              <a:rPr lang="ru-RU" sz="1800" b="1" dirty="0">
                <a:solidFill>
                  <a:srgbClr val="C00000"/>
                </a:solidFill>
              </a:rPr>
              <a:t>Конфигурация системы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360000">
              <a:buNone/>
            </a:pPr>
            <a:r>
              <a:rPr lang="ru-RU" sz="1800" dirty="0"/>
              <a:t>Ядро ESP 2000: </a:t>
            </a:r>
            <a:r>
              <a:rPr lang="ru-RU" sz="1800" b="1" i="1" dirty="0"/>
              <a:t>блок процессора и индикатора</a:t>
            </a:r>
            <a:r>
              <a:rPr lang="ru-RU" sz="1800" dirty="0"/>
              <a:t>, </a:t>
            </a:r>
            <a:r>
              <a:rPr lang="ru-RU" sz="1800" b="1" i="1" dirty="0"/>
              <a:t>система управления двигателем</a:t>
            </a:r>
            <a:r>
              <a:rPr lang="ru-RU" sz="1800" dirty="0"/>
              <a:t> (СУ ГД), </a:t>
            </a:r>
            <a:r>
              <a:rPr lang="ru-RU" sz="1800" b="1" i="1" dirty="0"/>
              <a:t>пневматический блок управления</a:t>
            </a:r>
            <a:r>
              <a:rPr lang="ru-RU" sz="1800" dirty="0"/>
              <a:t>. Может дополняться процессором сбора данных, ДИ, ПК для записи и отображения данных, др. </a:t>
            </a:r>
            <a:r>
              <a:rPr lang="en-US" sz="1800" dirty="0"/>
              <a:t>SOG</a:t>
            </a:r>
            <a:r>
              <a:rPr lang="ru-RU" sz="1800" dirty="0"/>
              <a:t> поступает от </a:t>
            </a:r>
            <a:r>
              <a:rPr lang="en-US" sz="1800" dirty="0"/>
              <a:t>GPS</a:t>
            </a:r>
            <a:r>
              <a:rPr lang="ru-RU" sz="1800" dirty="0"/>
              <a:t>- или </a:t>
            </a:r>
            <a:r>
              <a:rPr lang="en-US" sz="1800" dirty="0"/>
              <a:t>DGPS</a:t>
            </a:r>
            <a:r>
              <a:rPr lang="ru-RU" sz="1800" dirty="0"/>
              <a:t>-приемника.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04664"/>
            <a:ext cx="5448681" cy="248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23" t="10666" r="-81" b="28430"/>
          <a:stretch/>
        </p:blipFill>
        <p:spPr bwMode="auto">
          <a:xfrm>
            <a:off x="1285790" y="3609521"/>
            <a:ext cx="6965281" cy="2714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156937"/>
            <a:ext cx="436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Блок процессора и индикатора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8431" y="764704"/>
            <a:ext cx="2901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Блок </a:t>
            </a:r>
            <a:r>
              <a:rPr lang="ru-RU" sz="2400" b="1" dirty="0" smtClean="0">
                <a:solidFill>
                  <a:srgbClr val="7030A0"/>
                </a:solidFill>
              </a:rPr>
              <a:t>схема системы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676" y="602725"/>
            <a:ext cx="7332322" cy="5040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Главный экран центра </a:t>
            </a:r>
            <a:r>
              <a:rPr lang="ru-RU" sz="2000" b="1" dirty="0" smtClean="0">
                <a:solidFill>
                  <a:srgbClr val="7030A0"/>
                </a:solidFill>
              </a:rPr>
              <a:t>на </a:t>
            </a:r>
            <a:r>
              <a:rPr lang="ru-RU" sz="2000" b="1" dirty="0">
                <a:solidFill>
                  <a:srgbClr val="7030A0"/>
                </a:solidFill>
              </a:rPr>
              <a:t>ПК для записи и отображения </a:t>
            </a:r>
            <a:r>
              <a:rPr lang="ru-RU" sz="2000" b="1" dirty="0" smtClean="0">
                <a:solidFill>
                  <a:srgbClr val="7030A0"/>
                </a:solidFill>
              </a:rPr>
              <a:t>данных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 bwMode="auto">
          <a:xfrm>
            <a:off x="1259632" y="1106781"/>
            <a:ext cx="7260319" cy="494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1F-EDE4-4DAA-BF2F-5899E80120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2572</Words>
  <Application>Microsoft Office PowerPoint</Application>
  <PresentationFormat>Экран (4:3)</PresentationFormat>
  <Paragraphs>222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Тема: СИСТЕМА УПРАВЛЕНИЯ СКОРОСТЬЮ СУДНА</vt:lpstr>
      <vt:lpstr>1. Общие сведения</vt:lpstr>
      <vt:lpstr>Презентация PowerPoint</vt:lpstr>
      <vt:lpstr>2. Структура системы</vt:lpstr>
      <vt:lpstr>Презентация PowerPoint</vt:lpstr>
      <vt:lpstr>Презентация PowerPoint</vt:lpstr>
      <vt:lpstr>3. Cистема управления скоростью ESP-2000</vt:lpstr>
      <vt:lpstr>Презентация PowerPoint</vt:lpstr>
      <vt:lpstr>Главный экран центра на ПК для записи и отображения данных</vt:lpstr>
      <vt:lpstr>Презентация PowerPoint</vt:lpstr>
      <vt:lpstr>4. Интеграция системы планирования движения с SCS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Р2 - Выбор маршрута и скорости на его участках</vt:lpstr>
      <vt:lpstr>Презентация PowerPoint</vt:lpstr>
      <vt:lpstr> 5. Бортовые навигационные средства для экономии топлива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СИСТЕМА УПРАВЛЕНИЯ СКОРОСТЬЮ СУДНА</dc:title>
  <dc:creator>k</dc:creator>
  <cp:lastModifiedBy>k</cp:lastModifiedBy>
  <cp:revision>55</cp:revision>
  <dcterms:created xsi:type="dcterms:W3CDTF">2020-04-15T07:25:39Z</dcterms:created>
  <dcterms:modified xsi:type="dcterms:W3CDTF">2020-04-24T08:30:57Z</dcterms:modified>
</cp:coreProperties>
</file>