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84"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 id="279" r:id="rId27"/>
    <p:sldId id="280" r:id="rId28"/>
    <p:sldId id="281" r:id="rId29"/>
    <p:sldId id="28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F15EE-C112-448A-9E89-A42B1DB7C67E}" type="datetimeFigureOut">
              <a:rPr lang="ru-RU" smtClean="0"/>
              <a:t>08.04.2020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08788-1E2D-4598-A0A5-42057FC574A3}" type="slidenum">
              <a:rPr lang="ru-RU" smtClean="0"/>
              <a:t>‹#›</a:t>
            </a:fld>
            <a:endParaRPr lang="ru-RU"/>
          </a:p>
        </p:txBody>
      </p:sp>
    </p:spTree>
    <p:extLst>
      <p:ext uri="{BB962C8B-B14F-4D97-AF65-F5344CB8AC3E}">
        <p14:creationId xmlns:p14="http://schemas.microsoft.com/office/powerpoint/2010/main" val="380789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E04A83-E692-4C0F-BA77-7E88874F7604}" type="datetime1">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295841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78A13C-9C04-4B5A-98C1-2DAB34992333}" type="datetime1">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41471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77A08B-DD50-4FE2-87FC-8626677AC7FD}" type="datetime1">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202072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4938D9-D40F-4809-934A-3E714D374041}" type="datetime1">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219783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0EE039-9CCE-4D8B-AEC0-C1B98C150FA2}" type="datetime1">
              <a:rPr lang="ru-RU" smtClean="0"/>
              <a:t>08.04.2020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25970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4BE62D-9FF3-4C1E-8E13-FC24C0A01A5A}" type="datetime1">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61336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B670C9-DF2A-4DD8-BEA3-4E26DD871005}" type="datetime1">
              <a:rPr lang="ru-RU" smtClean="0"/>
              <a:t>08.04.2020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674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F140E4-0BBA-45FB-90C4-550B00A09D80}" type="datetime1">
              <a:rPr lang="ru-RU" smtClean="0"/>
              <a:t>08.04.2020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322439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D147-0BF6-4BAE-BA7C-D4776E1D4E8D}" type="datetime1">
              <a:rPr lang="ru-RU" smtClean="0"/>
              <a:t>08.04.2020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317001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93AD97-4FEA-4CC0-88B5-D318952CEF37}" type="datetime1">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51804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EC4C5C0-0BC7-4D9E-BD9F-90C15FC462A1}" type="datetime1">
              <a:rPr lang="ru-RU" smtClean="0"/>
              <a:t>08.04.2020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55E182-5C56-4EF6-A9F0-8655470D7349}" type="slidenum">
              <a:rPr lang="ru-RU" smtClean="0"/>
              <a:t>‹#›</a:t>
            </a:fld>
            <a:endParaRPr lang="ru-RU"/>
          </a:p>
        </p:txBody>
      </p:sp>
    </p:spTree>
    <p:extLst>
      <p:ext uri="{BB962C8B-B14F-4D97-AF65-F5344CB8AC3E}">
        <p14:creationId xmlns:p14="http://schemas.microsoft.com/office/powerpoint/2010/main" val="1491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C8BBF-3EB1-4919-8240-F8142922F65D}" type="datetime1">
              <a:rPr lang="ru-RU" smtClean="0"/>
              <a:t>08.04.2020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5E182-5C56-4EF6-A9F0-8655470D7349}" type="slidenum">
              <a:rPr lang="ru-RU" smtClean="0"/>
              <a:t>‹#›</a:t>
            </a:fld>
            <a:endParaRPr lang="ru-RU"/>
          </a:p>
        </p:txBody>
      </p:sp>
    </p:spTree>
    <p:extLst>
      <p:ext uri="{BB962C8B-B14F-4D97-AF65-F5344CB8AC3E}">
        <p14:creationId xmlns:p14="http://schemas.microsoft.com/office/powerpoint/2010/main" val="422293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normAutofit/>
          </a:bodyPr>
          <a:lstStyle/>
          <a:p>
            <a:r>
              <a:rPr lang="ru-RU" sz="3200" dirty="0">
                <a:solidFill>
                  <a:srgbClr val="FF0000"/>
                </a:solidFill>
              </a:rPr>
              <a:t>Тема:</a:t>
            </a:r>
            <a:r>
              <a:rPr lang="ru-RU" sz="3200" b="1" dirty="0">
                <a:solidFill>
                  <a:srgbClr val="FF0000"/>
                </a:solidFill>
              </a:rPr>
              <a:t> СИСТЕМЫ УПРАВЛЕНИЯ ГЛАВНЫМ </a:t>
            </a:r>
            <a:r>
              <a:rPr lang="ru-RU" sz="3200" b="1" dirty="0" smtClean="0">
                <a:solidFill>
                  <a:srgbClr val="FF0000"/>
                </a:solidFill>
              </a:rPr>
              <a:t>ДВИГАТЕЛЕМ</a:t>
            </a:r>
            <a:endParaRPr lang="ru-RU" sz="3200" dirty="0">
              <a:solidFill>
                <a:srgbClr val="FF0000"/>
              </a:solidFill>
            </a:endParaRPr>
          </a:p>
        </p:txBody>
      </p:sp>
      <p:sp>
        <p:nvSpPr>
          <p:cNvPr id="3" name="Подзаголовок 2"/>
          <p:cNvSpPr>
            <a:spLocks noGrp="1"/>
          </p:cNvSpPr>
          <p:nvPr>
            <p:ph type="subTitle" idx="1"/>
          </p:nvPr>
        </p:nvSpPr>
        <p:spPr>
          <a:xfrm>
            <a:off x="755576" y="2060848"/>
            <a:ext cx="7848872" cy="3096344"/>
          </a:xfrm>
        </p:spPr>
        <p:txBody>
          <a:bodyPr>
            <a:normAutofit/>
          </a:bodyPr>
          <a:lstStyle/>
          <a:p>
            <a:pPr marL="457200" lvl="0" indent="-457200" algn="l">
              <a:buFont typeface="+mj-lt"/>
              <a:buAutoNum type="arabicPeriod"/>
            </a:pPr>
            <a:r>
              <a:rPr lang="ru-RU" sz="2400" b="1" dirty="0">
                <a:solidFill>
                  <a:schemeClr val="tx1"/>
                </a:solidFill>
              </a:rPr>
              <a:t>Общие сведения.</a:t>
            </a:r>
            <a:endParaRPr lang="ru-RU" sz="2400" dirty="0">
              <a:solidFill>
                <a:schemeClr val="tx1"/>
              </a:solidFill>
            </a:endParaRPr>
          </a:p>
          <a:p>
            <a:pPr marL="457200" lvl="0" indent="-457200" algn="l">
              <a:buFont typeface="+mj-lt"/>
              <a:buAutoNum type="arabicPeriod"/>
            </a:pPr>
            <a:r>
              <a:rPr lang="en-US" sz="2400" b="1" dirty="0">
                <a:solidFill>
                  <a:schemeClr val="tx1"/>
                </a:solidFill>
              </a:rPr>
              <a:t>PCS</a:t>
            </a:r>
            <a:r>
              <a:rPr lang="ru-RU" sz="2400" b="1" dirty="0">
                <a:solidFill>
                  <a:schemeClr val="tx1"/>
                </a:solidFill>
              </a:rPr>
              <a:t> </a:t>
            </a:r>
            <a:r>
              <a:rPr lang="ru-RU" sz="2400" b="1" dirty="0" smtClean="0">
                <a:solidFill>
                  <a:schemeClr val="tx1"/>
                </a:solidFill>
              </a:rPr>
              <a:t>главных </a:t>
            </a:r>
            <a:r>
              <a:rPr lang="ru-RU" sz="2400" b="1" dirty="0">
                <a:solidFill>
                  <a:schemeClr val="tx1"/>
                </a:solidFill>
              </a:rPr>
              <a:t>судовых двигателей внутреннего сгорания.</a:t>
            </a:r>
            <a:endParaRPr lang="ru-RU" sz="2400" dirty="0">
              <a:solidFill>
                <a:schemeClr val="tx1"/>
              </a:solidFill>
            </a:endParaRPr>
          </a:p>
          <a:p>
            <a:pPr marL="457200" lvl="0" indent="-457200" algn="l">
              <a:buFont typeface="+mj-lt"/>
              <a:buAutoNum type="arabicPeriod"/>
            </a:pPr>
            <a:r>
              <a:rPr lang="en-US" sz="2400" b="1" dirty="0" smtClean="0">
                <a:solidFill>
                  <a:schemeClr val="tx1"/>
                </a:solidFill>
              </a:rPr>
              <a:t>PCS </a:t>
            </a:r>
            <a:r>
              <a:rPr lang="ru-RU" sz="2400" b="1" dirty="0" smtClean="0">
                <a:solidFill>
                  <a:schemeClr val="tx1"/>
                </a:solidFill>
              </a:rPr>
              <a:t>малооборотного</a:t>
            </a:r>
            <a:r>
              <a:rPr lang="ru-RU" sz="2400" b="1" dirty="0">
                <a:solidFill>
                  <a:schemeClr val="tx1"/>
                </a:solidFill>
              </a:rPr>
              <a:t>, </a:t>
            </a:r>
            <a:r>
              <a:rPr lang="ru-RU" sz="2400" b="1" dirty="0" smtClean="0">
                <a:solidFill>
                  <a:schemeClr val="tx1"/>
                </a:solidFill>
              </a:rPr>
              <a:t>реверсивного </a:t>
            </a:r>
            <a:r>
              <a:rPr lang="ru-RU" sz="2400" b="1" dirty="0">
                <a:solidFill>
                  <a:schemeClr val="tx1"/>
                </a:solidFill>
              </a:rPr>
              <a:t>ДВС с ВФШ</a:t>
            </a:r>
            <a:r>
              <a:rPr lang="ru-RU" sz="2400" b="1" dirty="0" smtClean="0">
                <a:solidFill>
                  <a:schemeClr val="tx1"/>
                </a:solidFill>
              </a:rPr>
              <a:t>.</a:t>
            </a:r>
            <a:endParaRPr lang="ru-RU" sz="2400" dirty="0">
              <a:solidFill>
                <a:schemeClr val="tx1"/>
              </a:solidFill>
            </a:endParaRPr>
          </a:p>
          <a:p>
            <a:pPr marL="457200" lvl="0" indent="-457200" algn="l">
              <a:buFont typeface="+mj-lt"/>
              <a:buAutoNum type="arabicPeriod"/>
            </a:pPr>
            <a:r>
              <a:rPr lang="ru-RU" sz="2400" b="1" dirty="0">
                <a:solidFill>
                  <a:schemeClr val="tx1"/>
                </a:solidFill>
              </a:rPr>
              <a:t>Функции системы.</a:t>
            </a:r>
            <a:endParaRPr lang="ru-RU" sz="2400" dirty="0">
              <a:solidFill>
                <a:schemeClr val="tx1"/>
              </a:solidFill>
            </a:endParaRPr>
          </a:p>
          <a:p>
            <a:pPr marL="457200" lvl="0" indent="-457200" algn="l">
              <a:buFont typeface="+mj-lt"/>
              <a:buAutoNum type="arabicPeriod"/>
            </a:pPr>
            <a:r>
              <a:rPr lang="ru-RU" sz="2400" b="1" dirty="0">
                <a:solidFill>
                  <a:schemeClr val="tx1"/>
                </a:solidFill>
              </a:rPr>
              <a:t>Сигнализация и регистрация. </a:t>
            </a:r>
            <a:endParaRPr lang="ru-RU" sz="2400" dirty="0">
              <a:solidFill>
                <a:schemeClr val="tx1"/>
              </a:solidFill>
            </a:endParaRPr>
          </a:p>
          <a:p>
            <a:pPr marL="457200" lvl="0" indent="-457200" algn="l">
              <a:buFont typeface="+mj-lt"/>
              <a:buAutoNum type="arabicPeriod"/>
            </a:pPr>
            <a:r>
              <a:rPr lang="ru-RU" sz="2400" b="1" dirty="0">
                <a:solidFill>
                  <a:schemeClr val="tx1"/>
                </a:solidFill>
              </a:rPr>
              <a:t> Примеры</a:t>
            </a:r>
            <a:r>
              <a:rPr lang="ru-RU" sz="2400" dirty="0">
                <a:solidFill>
                  <a:schemeClr val="tx1"/>
                </a:solidFill>
              </a:rPr>
              <a:t> </a:t>
            </a:r>
            <a:r>
              <a:rPr lang="en-US" sz="2400" b="1" dirty="0">
                <a:solidFill>
                  <a:schemeClr val="tx1"/>
                </a:solidFill>
              </a:rPr>
              <a:t>PCS</a:t>
            </a:r>
            <a:r>
              <a:rPr lang="ru-RU" sz="2400" b="1" dirty="0" smtClean="0">
                <a:solidFill>
                  <a:schemeClr val="tx1"/>
                </a:solidFill>
              </a:rPr>
              <a:t>.</a:t>
            </a:r>
            <a:r>
              <a:rPr lang="ru-RU" sz="2400" dirty="0">
                <a:solidFill>
                  <a:schemeClr val="tx1"/>
                </a:solidFill>
              </a:rPr>
              <a:t> </a:t>
            </a:r>
          </a:p>
          <a:p>
            <a:pPr marL="457200" indent="-457200" algn="l">
              <a:buFont typeface="+mj-lt"/>
              <a:buAutoNum type="arabicPeriod"/>
            </a:pPr>
            <a:endParaRPr lang="ru-RU" sz="2400" dirty="0">
              <a:solidFill>
                <a:schemeClr val="tx1"/>
              </a:solidFill>
            </a:endParaRPr>
          </a:p>
        </p:txBody>
      </p:sp>
    </p:spTree>
    <p:extLst>
      <p:ext uri="{BB962C8B-B14F-4D97-AF65-F5344CB8AC3E}">
        <p14:creationId xmlns:p14="http://schemas.microsoft.com/office/powerpoint/2010/main" val="4076968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457200" y="332656"/>
                <a:ext cx="8229600" cy="6048672"/>
              </a:xfrm>
            </p:spPr>
            <p:txBody>
              <a:bodyPr>
                <a:noAutofit/>
              </a:bodyPr>
              <a:lstStyle/>
              <a:p>
                <a:pPr marL="0" indent="360000">
                  <a:spcBef>
                    <a:spcPts val="0"/>
                  </a:spcBef>
                  <a:buNone/>
                </a:pPr>
                <a:r>
                  <a:rPr lang="ru-RU" sz="1800" b="1" dirty="0"/>
                  <a:t>При переходе на другой режим </a:t>
                </a:r>
                <a:r>
                  <a:rPr lang="ru-RU" sz="1800" dirty="0"/>
                  <a:t>с момента изменения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oMath>
                </a14:m>
                <a:r>
                  <a:rPr lang="ru-RU" sz="1800" dirty="0"/>
                  <a:t> ПИ-РЧВ отключается, а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oMath>
                </a14:m>
                <a:r>
                  <a:rPr lang="ru-RU" sz="1800" dirty="0"/>
                  <a:t> от старого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𝐴</m:t>
                        </m:r>
                      </m:sub>
                    </m:sSub>
                  </m:oMath>
                </a14:m>
                <a:r>
                  <a:rPr lang="ru-RU" sz="1800" dirty="0"/>
                  <a:t> до нового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𝐵</m:t>
                        </m:r>
                      </m:sub>
                    </m:sSub>
                  </m:oMath>
                </a14:m>
                <a:r>
                  <a:rPr lang="ru-RU" sz="1800" dirty="0"/>
                  <a:t> значения изменяется по </a:t>
                </a:r>
                <a:r>
                  <a:rPr lang="ru-RU" sz="1800" dirty="0" err="1"/>
                  <a:t>по</a:t>
                </a:r>
                <a:r>
                  <a:rPr lang="ru-RU" sz="1800" dirty="0"/>
                  <a:t> спец. программе с учетом внутренних технологических усло­вий работы ГД</a:t>
                </a:r>
                <a:endParaRPr lang="ru-RU" sz="1800" dirty="0"/>
              </a:p>
              <a:p>
                <a:pPr marL="0" indent="360000" algn="ctr">
                  <a:spcBef>
                    <a:spcPts val="0"/>
                  </a:spcBef>
                  <a:buNone/>
                </a:pP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d>
                      <m:dPr>
                        <m:ctrlPr>
                          <a:rPr lang="ru-RU" sz="1800" i="1">
                            <a:latin typeface="Cambria Math"/>
                          </a:rPr>
                        </m:ctrlPr>
                      </m:dPr>
                      <m:e>
                        <m:r>
                          <a:rPr lang="ru-RU" sz="1800" i="1">
                            <a:latin typeface="Cambria Math"/>
                          </a:rPr>
                          <m:t>𝑡</m:t>
                        </m:r>
                      </m:e>
                    </m:d>
                    <m:r>
                      <a:rPr lang="ru-RU" sz="1800" i="1">
                        <a:latin typeface="Cambria Math"/>
                      </a:rPr>
                      <m:t>=</m:t>
                    </m:r>
                    <m:sSub>
                      <m:sSubPr>
                        <m:ctrlPr>
                          <a:rPr lang="ru-RU" sz="1800" i="1">
                            <a:latin typeface="Cambria Math"/>
                          </a:rPr>
                        </m:ctrlPr>
                      </m:sSubPr>
                      <m:e>
                        <m:r>
                          <a:rPr lang="ru-RU" sz="1800" i="1">
                            <a:latin typeface="Cambria Math"/>
                          </a:rPr>
                          <m:t>𝑛</m:t>
                        </m:r>
                      </m:e>
                      <m:sub>
                        <m:r>
                          <a:rPr lang="ru-RU" sz="1800" i="1">
                            <a:latin typeface="Cambria Math"/>
                          </a:rPr>
                          <m:t>𝐴</m:t>
                        </m:r>
                      </m:sub>
                    </m:sSub>
                    <m:r>
                      <a:rPr lang="ru-RU" sz="1800" i="1">
                        <a:latin typeface="Cambria Math"/>
                      </a:rPr>
                      <m:t>+</m:t>
                    </m:r>
                    <m:sSub>
                      <m:sSubPr>
                        <m:ctrlPr>
                          <a:rPr lang="ru-RU" sz="1800" i="1">
                            <a:latin typeface="Cambria Math"/>
                          </a:rPr>
                        </m:ctrlPr>
                      </m:sSubPr>
                      <m:e>
                        <m:r>
                          <a:rPr lang="ru-RU" sz="1800" i="1">
                            <a:latin typeface="Cambria Math"/>
                          </a:rPr>
                          <m:t>𝐹</m:t>
                        </m:r>
                      </m:e>
                      <m:sub>
                        <m:r>
                          <a:rPr lang="ru-RU" sz="1800" i="1">
                            <a:latin typeface="Cambria Math"/>
                          </a:rPr>
                          <m:t>П</m:t>
                        </m:r>
                      </m:sub>
                    </m:sSub>
                    <m:r>
                      <a:rPr lang="ru-RU" sz="1800" i="1">
                        <a:latin typeface="Cambria Math"/>
                      </a:rPr>
                      <m:t>(</m:t>
                    </m:r>
                    <m:r>
                      <a:rPr lang="en-US" sz="1800" i="1">
                        <a:latin typeface="Cambria Math"/>
                      </a:rPr>
                      <m:t>𝑡</m:t>
                    </m:r>
                    <m:r>
                      <a:rPr lang="ru-RU" sz="1800" i="1">
                        <a:latin typeface="Cambria Math"/>
                      </a:rPr>
                      <m:t>)</m:t>
                    </m:r>
                  </m:oMath>
                </a14:m>
                <a:r>
                  <a:rPr lang="ru-RU" sz="1800" dirty="0"/>
                  <a:t>;</a:t>
                </a:r>
              </a:p>
              <a:p>
                <a:pPr marL="0" indent="360000">
                  <a:spcBef>
                    <a:spcPts val="0"/>
                  </a:spcBef>
                  <a:buNone/>
                </a:pPr>
                <a:r>
                  <a:rPr lang="ru-RU" sz="1800" dirty="0"/>
                  <a:t>где </a:t>
                </a:r>
                <a14:m>
                  <m:oMath xmlns:m="http://schemas.openxmlformats.org/officeDocument/2006/math">
                    <m:sSub>
                      <m:sSubPr>
                        <m:ctrlPr>
                          <a:rPr lang="ru-RU" sz="1800" i="1">
                            <a:latin typeface="Cambria Math"/>
                          </a:rPr>
                        </m:ctrlPr>
                      </m:sSubPr>
                      <m:e>
                        <m:r>
                          <a:rPr lang="ru-RU" sz="1800" i="1">
                            <a:latin typeface="Cambria Math"/>
                          </a:rPr>
                          <m:t>𝐹</m:t>
                        </m:r>
                      </m:e>
                      <m:sub>
                        <m:r>
                          <a:rPr lang="ru-RU" sz="1800" i="1">
                            <a:latin typeface="Cambria Math"/>
                          </a:rPr>
                          <m:t>П</m:t>
                        </m:r>
                      </m:sub>
                    </m:sSub>
                    <m:r>
                      <a:rPr lang="ru-RU" sz="1800" i="1">
                        <a:latin typeface="Cambria Math"/>
                      </a:rPr>
                      <m:t>(</m:t>
                    </m:r>
                    <m:r>
                      <a:rPr lang="en-US" sz="1800" i="1">
                        <a:latin typeface="Cambria Math"/>
                      </a:rPr>
                      <m:t>𝑡</m:t>
                    </m:r>
                    <m:r>
                      <a:rPr lang="ru-RU" sz="1800" i="1">
                        <a:latin typeface="Cambria Math"/>
                      </a:rPr>
                      <m:t>)</m:t>
                    </m:r>
                  </m:oMath>
                </a14:m>
                <a:r>
                  <a:rPr lang="ru-RU" sz="1800" dirty="0"/>
                  <a:t> – программа изменения </a:t>
                </a:r>
                <a:r>
                  <a:rPr lang="en-US" sz="1800" dirty="0"/>
                  <a:t>RPM</a:t>
                </a:r>
                <a:r>
                  <a:rPr lang="ru-RU" sz="1800" dirty="0"/>
                  <a:t>.</a:t>
                </a:r>
              </a:p>
              <a:p>
                <a:pPr marL="0" indent="360000">
                  <a:spcBef>
                    <a:spcPts val="0"/>
                  </a:spcBef>
                  <a:buNone/>
                </a:pPr>
                <a:r>
                  <a:rPr lang="ru-RU" sz="1800" dirty="0"/>
                  <a:t>Соответственно по алгоритму </a:t>
                </a:r>
                <a14:m>
                  <m:oMath xmlns:m="http://schemas.openxmlformats.org/officeDocument/2006/math">
                    <m:sSub>
                      <m:sSubPr>
                        <m:ctrlPr>
                          <a:rPr lang="ru-RU" sz="1800" i="1">
                            <a:latin typeface="Cambria Math"/>
                          </a:rPr>
                        </m:ctrlPr>
                      </m:sSubPr>
                      <m:e>
                        <m:r>
                          <a:rPr lang="ru-RU" sz="1800" i="1">
                            <a:latin typeface="Cambria Math"/>
                          </a:rPr>
                          <m:t>h</m:t>
                        </m:r>
                        <m:r>
                          <a:rPr lang="ru-RU" sz="1800" i="1">
                            <a:latin typeface="Cambria Math"/>
                          </a:rPr>
                          <m:t>=</m:t>
                        </m:r>
                        <m:r>
                          <a:rPr lang="ru-RU" sz="1800" i="1">
                            <a:latin typeface="Cambria Math"/>
                          </a:rPr>
                          <m:t>𝑓</m:t>
                        </m:r>
                      </m:e>
                      <m:sub>
                        <m:r>
                          <a:rPr lang="ru-RU" sz="1800" i="1">
                            <a:latin typeface="Cambria Math"/>
                          </a:rPr>
                          <m:t>h𝑛</m:t>
                        </m:r>
                      </m:sub>
                    </m:sSub>
                    <m:r>
                      <a:rPr lang="ru-RU" sz="1800" i="1">
                        <a:latin typeface="Cambria Math"/>
                      </a:rPr>
                      <m:t>(</m:t>
                    </m:r>
                    <m:r>
                      <a:rPr lang="ru-RU" sz="1800" i="1">
                        <a:latin typeface="Cambria Math"/>
                      </a:rPr>
                      <m:t>𝑛</m:t>
                    </m:r>
                    <m:r>
                      <a:rPr lang="ru-RU" sz="1800" i="1">
                        <a:latin typeface="Cambria Math"/>
                      </a:rPr>
                      <m:t>)</m:t>
                    </m:r>
                  </m:oMath>
                </a14:m>
                <a:r>
                  <a:rPr lang="ru-RU" sz="1800" dirty="0"/>
                  <a:t> изменяется подача топлива на ГД. Когда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d>
                      <m:dPr>
                        <m:ctrlPr>
                          <a:rPr lang="ru-RU" sz="1800" i="1">
                            <a:latin typeface="Cambria Math"/>
                          </a:rPr>
                        </m:ctrlPr>
                      </m:dPr>
                      <m:e>
                        <m:r>
                          <a:rPr lang="ru-RU" sz="1800" i="1">
                            <a:latin typeface="Cambria Math"/>
                          </a:rPr>
                          <m:t>𝑡</m:t>
                        </m:r>
                      </m:e>
                    </m:d>
                  </m:oMath>
                </a14:m>
                <a:r>
                  <a:rPr lang="ru-RU" sz="1800" dirty="0"/>
                  <a:t> достигнет значения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𝐵</m:t>
                        </m:r>
                      </m:sub>
                    </m:sSub>
                  </m:oMath>
                </a14:m>
                <a:r>
                  <a:rPr lang="ru-RU" sz="1800" dirty="0"/>
                  <a:t>, включается ПИ-РЧВ.</a:t>
                </a:r>
              </a:p>
              <a:p>
                <a:pPr marL="0" indent="360000">
                  <a:spcBef>
                    <a:spcPts val="0"/>
                  </a:spcBef>
                  <a:buNone/>
                </a:pPr>
                <a:r>
                  <a:rPr lang="ru-RU" sz="1800" b="1" i="1" dirty="0" smtClean="0"/>
                  <a:t>Экстренный</a:t>
                </a:r>
                <a:r>
                  <a:rPr lang="en-US" sz="1800" b="1" i="1" dirty="0" smtClean="0"/>
                  <a:t> </a:t>
                </a:r>
                <a:r>
                  <a:rPr lang="ru-RU" sz="1800" b="1" i="1" dirty="0" smtClean="0"/>
                  <a:t>и ускоренный</a:t>
                </a:r>
                <a:r>
                  <a:rPr lang="ru-RU" sz="1800" dirty="0" smtClean="0"/>
                  <a:t> </a:t>
                </a:r>
                <a:r>
                  <a:rPr lang="ru-RU" sz="1800" dirty="0"/>
                  <a:t>переход от </a:t>
                </a:r>
                <a14:m>
                  <m:oMath xmlns:m="http://schemas.openxmlformats.org/officeDocument/2006/math">
                    <m:sSub>
                      <m:sSubPr>
                        <m:ctrlPr>
                          <a:rPr lang="ru-RU" sz="1800" i="1"/>
                        </m:ctrlPr>
                      </m:sSubPr>
                      <m:e>
                        <m:r>
                          <a:rPr lang="ru-RU" sz="1800" i="1"/>
                          <m:t>𝑛</m:t>
                        </m:r>
                      </m:e>
                      <m:sub>
                        <m:r>
                          <a:rPr lang="ru-RU" sz="1800" i="1"/>
                          <m:t>𝐴</m:t>
                        </m:r>
                      </m:sub>
                    </m:sSub>
                  </m:oMath>
                </a14:m>
                <a:r>
                  <a:rPr lang="ru-RU" sz="1800" dirty="0"/>
                  <a:t> к </a:t>
                </a:r>
                <a14:m>
                  <m:oMath xmlns:m="http://schemas.openxmlformats.org/officeDocument/2006/math">
                    <m:sSub>
                      <m:sSubPr>
                        <m:ctrlPr>
                          <a:rPr lang="ru-RU" sz="1800" i="1"/>
                        </m:ctrlPr>
                      </m:sSubPr>
                      <m:e>
                        <m:r>
                          <a:rPr lang="ru-RU" sz="1800" i="1"/>
                          <m:t>𝑛</m:t>
                        </m:r>
                      </m:e>
                      <m:sub>
                        <m:r>
                          <a:rPr lang="ru-RU" sz="1800" i="1"/>
                          <m:t>𝐵</m:t>
                        </m:r>
                      </m:sub>
                    </m:sSub>
                  </m:oMath>
                </a14:m>
                <a:r>
                  <a:rPr lang="ru-RU" sz="1800" dirty="0"/>
                  <a:t> обеспечивается за счет допущения повышенной нагрузки на ГД</a:t>
                </a:r>
                <a:r>
                  <a:rPr lang="ru-RU" sz="1800" dirty="0" smtClean="0"/>
                  <a:t>.</a:t>
                </a:r>
                <a:endParaRPr lang="en-US" sz="1800" dirty="0" smtClean="0"/>
              </a:p>
              <a:p>
                <a:pPr marL="0" indent="360000">
                  <a:spcBef>
                    <a:spcPts val="0"/>
                  </a:spcBef>
                  <a:buNone/>
                </a:pPr>
                <a:r>
                  <a:rPr lang="ru-RU" sz="1800" b="1" dirty="0" smtClean="0"/>
                  <a:t>При </a:t>
                </a:r>
                <a:r>
                  <a:rPr lang="ru-RU" sz="1800" b="1" dirty="0"/>
                  <a:t>перегрузке ГД </a:t>
                </a:r>
                <a:r>
                  <a:rPr lang="ru-RU" sz="1800" dirty="0"/>
                  <a:t>БПМ отключает ПИ-РЧВ и снижает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oMath>
                </a14:m>
                <a:r>
                  <a:rPr lang="ru-RU" sz="1800" dirty="0"/>
                  <a:t> до безопасного значения.</a:t>
                </a:r>
                <a:endParaRPr lang="ru-RU" sz="1800" b="1" dirty="0" smtClean="0">
                  <a:solidFill>
                    <a:srgbClr val="C00000"/>
                  </a:solidFill>
                </a:endParaRPr>
              </a:p>
              <a:p>
                <a:pPr marL="0" indent="360000">
                  <a:spcBef>
                    <a:spcPts val="0"/>
                  </a:spcBef>
                  <a:buNone/>
                </a:pPr>
                <a:endParaRPr lang="en-US" sz="1800" b="1" dirty="0" smtClean="0">
                  <a:solidFill>
                    <a:srgbClr val="C00000"/>
                  </a:solidFill>
                </a:endParaRPr>
              </a:p>
              <a:p>
                <a:pPr marL="0" indent="360000">
                  <a:spcBef>
                    <a:spcPts val="0"/>
                  </a:spcBef>
                  <a:buNone/>
                </a:pPr>
                <a:r>
                  <a:rPr lang="ru-RU" sz="1800" b="1" dirty="0" smtClean="0">
                    <a:solidFill>
                      <a:srgbClr val="C00000"/>
                    </a:solidFill>
                  </a:rPr>
                  <a:t>Требования </a:t>
                </a:r>
                <a:r>
                  <a:rPr lang="ru-RU" sz="1800" b="1" dirty="0">
                    <a:solidFill>
                      <a:srgbClr val="C00000"/>
                    </a:solidFill>
                  </a:rPr>
                  <a:t>к </a:t>
                </a:r>
                <a:r>
                  <a:rPr lang="en-US" sz="1800" b="1" dirty="0">
                    <a:solidFill>
                      <a:srgbClr val="C00000"/>
                    </a:solidFill>
                  </a:rPr>
                  <a:t>PCS </a:t>
                </a:r>
                <a:r>
                  <a:rPr lang="ru-RU" sz="1800" b="1" dirty="0">
                    <a:solidFill>
                      <a:srgbClr val="C00000"/>
                    </a:solidFill>
                  </a:rPr>
                  <a:t>реверсивных ДВС</a:t>
                </a:r>
                <a:endParaRPr lang="ru-RU" sz="1800" dirty="0">
                  <a:solidFill>
                    <a:srgbClr val="C00000"/>
                  </a:solidFill>
                </a:endParaRPr>
              </a:p>
              <a:p>
                <a:pPr marL="0" indent="360000">
                  <a:spcBef>
                    <a:spcPts val="0"/>
                  </a:spcBef>
                  <a:buNone/>
                </a:pPr>
                <a:r>
                  <a:rPr lang="en-US" sz="1800" dirty="0"/>
                  <a:t>PCS</a:t>
                </a:r>
                <a:r>
                  <a:rPr lang="ru-RU" sz="1800" dirty="0"/>
                  <a:t> должна обеспечивать пуск и остановку дизеля, изменение частоты и направления вращения его гребного вала при помощи одного органа управления. Она должна отрабатывать команды в соответствии с программами, учитывающими особенности функционирования ГД.</a:t>
                </a:r>
              </a:p>
              <a:p>
                <a:pPr marL="0" indent="360000">
                  <a:spcBef>
                    <a:spcPts val="0"/>
                  </a:spcBef>
                  <a:buNone/>
                </a:pPr>
                <a:r>
                  <a:rPr lang="ru-RU" sz="1800" dirty="0"/>
                  <a:t>Последняя команда оператора должна выполняться </a:t>
                </a:r>
                <a:r>
                  <a:rPr lang="en-US" sz="1800" dirty="0"/>
                  <a:t>PCS</a:t>
                </a:r>
                <a:r>
                  <a:rPr lang="ru-RU" sz="1800" dirty="0"/>
                  <a:t> независимо от порядка подачи предыдущих команд.</a:t>
                </a:r>
              </a:p>
              <a:p>
                <a:pPr marL="0" indent="360000">
                  <a:spcBef>
                    <a:spcPts val="0"/>
                  </a:spcBef>
                  <a:buNone/>
                </a:pPr>
                <a:r>
                  <a:rPr lang="ru-RU" sz="1800" dirty="0"/>
                  <a:t>Требуется, чтобы при отказе питания </a:t>
                </a:r>
                <a:r>
                  <a:rPr lang="en-US" sz="1800" dirty="0"/>
                  <a:t>PCS</a:t>
                </a:r>
                <a:r>
                  <a:rPr lang="ru-RU" sz="1800" dirty="0"/>
                  <a:t> на период перехода на аварийное управление сохранялся заданный режим работы дизеля</a:t>
                </a:r>
                <a:r>
                  <a:rPr lang="ru-RU" sz="1800" dirty="0" smtClean="0"/>
                  <a:t>.</a:t>
                </a:r>
                <a:endParaRPr lang="ru-RU" sz="18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332656"/>
                <a:ext cx="8229600" cy="6048672"/>
              </a:xfrm>
              <a:blipFill rotWithShape="1">
                <a:blip r:embed="rId2"/>
                <a:stretch>
                  <a:fillRect l="-593" t="-504"/>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A855E182-5C56-4EF6-A9F0-8655470D7349}" type="slidenum">
              <a:rPr lang="ru-RU" smtClean="0"/>
              <a:t>10</a:t>
            </a:fld>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05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360000">
              <a:spcBef>
                <a:spcPts val="0"/>
              </a:spcBef>
              <a:buNone/>
            </a:pPr>
            <a:r>
              <a:rPr lang="ru-RU" sz="1800" dirty="0"/>
              <a:t>Должна быть возможность управления </a:t>
            </a:r>
            <a:r>
              <a:rPr lang="ru-RU" sz="1800" dirty="0" smtClean="0"/>
              <a:t>ГД </a:t>
            </a:r>
            <a:r>
              <a:rPr lang="ru-RU" sz="1800" dirty="0"/>
              <a:t>при отключенной </a:t>
            </a:r>
            <a:r>
              <a:rPr lang="en-US" sz="1800" dirty="0"/>
              <a:t>PCS</a:t>
            </a:r>
            <a:r>
              <a:rPr lang="ru-RU" sz="1800" dirty="0"/>
              <a:t> с помощью других СУ: дистанционной в центральном посту управления (ЦПУ) или местной, с местного поста управления (МПУ). Высший приоритет управления имеет МПУ. Время передачи управления с одного поста на другой не должно превышать 10 с.</a:t>
            </a:r>
          </a:p>
          <a:p>
            <a:pPr marL="0" indent="360000">
              <a:spcBef>
                <a:spcPts val="0"/>
              </a:spcBef>
              <a:buNone/>
            </a:pPr>
            <a:r>
              <a:rPr lang="ru-RU" sz="1800" dirty="0"/>
              <a:t>Для назначения режимов хода в </a:t>
            </a:r>
            <a:r>
              <a:rPr lang="en-US" sz="1800" dirty="0"/>
              <a:t>PCS</a:t>
            </a:r>
            <a:r>
              <a:rPr lang="en-US" sz="1800" b="1" i="1" dirty="0"/>
              <a:t> </a:t>
            </a:r>
            <a:r>
              <a:rPr lang="ru-RU" sz="1800" dirty="0"/>
              <a:t>следует использовать набор команд </a:t>
            </a:r>
            <a:r>
              <a:rPr lang="ru-RU" sz="1800" dirty="0" smtClean="0"/>
              <a:t>телеграфа</a:t>
            </a:r>
            <a:r>
              <a:rPr lang="ru-RU" sz="1800" dirty="0"/>
              <a:t>. Должна быть и возможность плавного (бесступенчатого) задания </a:t>
            </a:r>
            <a:r>
              <a:rPr lang="en-US" sz="1800" dirty="0"/>
              <a:t>RPM</a:t>
            </a:r>
            <a:r>
              <a:rPr lang="ru-RU" sz="1800" dirty="0"/>
              <a:t>. </a:t>
            </a:r>
          </a:p>
          <a:p>
            <a:pPr marL="0" indent="360000">
              <a:spcBef>
                <a:spcPts val="0"/>
              </a:spcBef>
              <a:buNone/>
            </a:pPr>
            <a:r>
              <a:rPr lang="ru-RU" sz="1800" dirty="0"/>
              <a:t>Должна быть возможность остановки ГД с помощью независимых от </a:t>
            </a:r>
            <a:r>
              <a:rPr lang="en-US" sz="1800" dirty="0"/>
              <a:t>PCS</a:t>
            </a:r>
            <a:r>
              <a:rPr lang="ru-RU" sz="1800" dirty="0"/>
              <a:t> схем аварийной и/или экстренной остановки.</a:t>
            </a:r>
          </a:p>
          <a:p>
            <a:pPr marL="0" indent="360000">
              <a:spcBef>
                <a:spcPts val="0"/>
              </a:spcBef>
              <a:buNone/>
            </a:pPr>
            <a:r>
              <a:rPr lang="en-US" sz="1800" dirty="0"/>
              <a:t>PCS</a:t>
            </a:r>
            <a:r>
              <a:rPr lang="en-US" sz="1800" b="1" i="1" dirty="0"/>
              <a:t> </a:t>
            </a:r>
            <a:r>
              <a:rPr lang="ru-RU" sz="1800" dirty="0"/>
              <a:t>должна иметь режимы реагирования на команды </a:t>
            </a:r>
            <a:r>
              <a:rPr lang="ru-RU" sz="1800" dirty="0" smtClean="0"/>
              <a:t>с </a:t>
            </a:r>
            <a:r>
              <a:rPr lang="ru-RU" sz="1800" dirty="0"/>
              <a:t>разной скоростью.</a:t>
            </a:r>
          </a:p>
          <a:p>
            <a:pPr marL="0" indent="360000">
              <a:spcBef>
                <a:spcPts val="0"/>
              </a:spcBef>
              <a:buNone/>
            </a:pPr>
            <a:r>
              <a:rPr lang="en-US" sz="1800" dirty="0"/>
              <a:t>RPM</a:t>
            </a:r>
            <a:r>
              <a:rPr lang="ru-RU" sz="1800" dirty="0"/>
              <a:t> </a:t>
            </a:r>
            <a:r>
              <a:rPr lang="ru-RU" sz="1800" dirty="0" smtClean="0"/>
              <a:t>винта </a:t>
            </a:r>
            <a:r>
              <a:rPr lang="ru-RU" sz="1800" dirty="0"/>
              <a:t>при неизменном положении задающего скорость органа должна поддерживаться постоянной, если только это не приводит к недопустимой перегрузке ГД и не сопровождается резким возрастанием расхода топлива, как это может наблюдаться на мелководье, </a:t>
            </a:r>
            <a:r>
              <a:rPr lang="ru-RU" sz="1800" dirty="0" smtClean="0"/>
              <a:t>на волнении, </a:t>
            </a:r>
            <a:r>
              <a:rPr lang="ru-RU" sz="1800" dirty="0"/>
              <a:t>при плавании во льдах.</a:t>
            </a:r>
          </a:p>
          <a:p>
            <a:pPr marL="0" indent="360000">
              <a:spcBef>
                <a:spcPts val="0"/>
              </a:spcBef>
              <a:buNone/>
            </a:pPr>
            <a:r>
              <a:rPr lang="en-US" sz="1800" dirty="0"/>
              <a:t>PCS</a:t>
            </a:r>
            <a:r>
              <a:rPr lang="ru-RU" sz="1800" dirty="0"/>
              <a:t> должна выдавать тревожный сигнал при работе в запретной зоне </a:t>
            </a:r>
            <a:r>
              <a:rPr lang="en-US" sz="1800" dirty="0"/>
              <a:t>RPM</a:t>
            </a:r>
            <a:r>
              <a:rPr lang="ru-RU" sz="1800" dirty="0"/>
              <a:t> и обеспечивать ускоренное </a:t>
            </a:r>
            <a:r>
              <a:rPr lang="ru-RU" sz="1800" dirty="0" smtClean="0"/>
              <a:t>автоматическое </a:t>
            </a:r>
            <a:r>
              <a:rPr lang="ru-RU" sz="1800" dirty="0"/>
              <a:t>прохождение этих </a:t>
            </a:r>
            <a:r>
              <a:rPr lang="ru-RU" sz="1800" dirty="0" smtClean="0"/>
              <a:t>зон.</a:t>
            </a:r>
            <a:endParaRPr lang="ru-RU" sz="1800" dirty="0"/>
          </a:p>
          <a:p>
            <a:pPr marL="0" indent="360000">
              <a:spcBef>
                <a:spcPts val="0"/>
              </a:spcBef>
              <a:buNone/>
            </a:pPr>
            <a:r>
              <a:rPr lang="en-US" sz="1800" dirty="0"/>
              <a:t>PCS</a:t>
            </a:r>
            <a:r>
              <a:rPr lang="en-US" sz="1800" b="1" i="1" dirty="0"/>
              <a:t> </a:t>
            </a:r>
            <a:r>
              <a:rPr lang="ru-RU" sz="1800" dirty="0"/>
              <a:t>целесообразно дополнять системами обеспечения целостности: мониторинга работы ГДУ, обнаружения неполадок, АПС, диагностики состояния и неполадок, защиты ГД и восстановления работоспособности. </a:t>
            </a:r>
          </a:p>
          <a:p>
            <a:pPr marL="0" indent="360000">
              <a:spcBef>
                <a:spcPts val="0"/>
              </a:spcBef>
              <a:buNone/>
            </a:pPr>
            <a:r>
              <a:rPr lang="ru-RU" sz="1800" dirty="0"/>
              <a:t>Целесообразно авто ведение документации о функционировании ГДУ</a:t>
            </a:r>
          </a:p>
        </p:txBody>
      </p:sp>
      <p:sp>
        <p:nvSpPr>
          <p:cNvPr id="2" name="Номер слайда 1"/>
          <p:cNvSpPr>
            <a:spLocks noGrp="1"/>
          </p:cNvSpPr>
          <p:nvPr>
            <p:ph type="sldNum" sz="quarter" idx="12"/>
          </p:nvPr>
        </p:nvSpPr>
        <p:spPr/>
        <p:txBody>
          <a:bodyPr/>
          <a:lstStyle/>
          <a:p>
            <a:fld id="{A855E182-5C56-4EF6-A9F0-8655470D7349}" type="slidenum">
              <a:rPr lang="ru-RU" smtClean="0"/>
              <a:t>11</a:t>
            </a:fld>
            <a:endParaRPr lang="ru-RU"/>
          </a:p>
        </p:txBody>
      </p:sp>
    </p:spTree>
    <p:extLst>
      <p:ext uri="{BB962C8B-B14F-4D97-AF65-F5344CB8AC3E}">
        <p14:creationId xmlns:p14="http://schemas.microsoft.com/office/powerpoint/2010/main" val="3182978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b="1" dirty="0">
                <a:solidFill>
                  <a:srgbClr val="FF00FF"/>
                </a:solidFill>
              </a:rPr>
              <a:t>3. </a:t>
            </a:r>
            <a:r>
              <a:rPr lang="en-US" sz="2400" b="1" dirty="0">
                <a:solidFill>
                  <a:srgbClr val="FF00FF"/>
                </a:solidFill>
              </a:rPr>
              <a:t>PCS </a:t>
            </a:r>
            <a:r>
              <a:rPr lang="ru-RU" sz="2400" b="1" dirty="0">
                <a:solidFill>
                  <a:srgbClr val="FF00FF"/>
                </a:solidFill>
              </a:rPr>
              <a:t>малооборотного, реверсивного ДВС с ВФШ</a:t>
            </a:r>
            <a:endParaRPr lang="ru-RU" sz="2800" dirty="0">
              <a:solidFill>
                <a:srgbClr val="FF00FF"/>
              </a:solidFill>
            </a:endParaRPr>
          </a:p>
        </p:txBody>
      </p:sp>
      <p:sp>
        <p:nvSpPr>
          <p:cNvPr id="3" name="Объект 2"/>
          <p:cNvSpPr>
            <a:spLocks noGrp="1"/>
          </p:cNvSpPr>
          <p:nvPr>
            <p:ph idx="1"/>
          </p:nvPr>
        </p:nvSpPr>
        <p:spPr>
          <a:xfrm>
            <a:off x="457200" y="836713"/>
            <a:ext cx="2818656" cy="2088232"/>
          </a:xfrm>
          <a:ln>
            <a:solidFill>
              <a:schemeClr val="tx1"/>
            </a:solidFill>
          </a:ln>
        </p:spPr>
        <p:txBody>
          <a:bodyPr>
            <a:noAutofit/>
          </a:bodyPr>
          <a:lstStyle/>
          <a:p>
            <a:pPr marL="0" indent="360000">
              <a:spcBef>
                <a:spcPts val="0"/>
              </a:spcBef>
              <a:buNone/>
            </a:pPr>
            <a:r>
              <a:rPr lang="ru-RU" sz="1800" b="1" dirty="0" smtClean="0">
                <a:solidFill>
                  <a:srgbClr val="009999"/>
                </a:solidFill>
              </a:rPr>
              <a:t>Включает</a:t>
            </a:r>
            <a:r>
              <a:rPr lang="ru-RU" sz="1800" dirty="0">
                <a:solidFill>
                  <a:srgbClr val="009999"/>
                </a:solidFill>
              </a:rPr>
              <a:t>:</a:t>
            </a:r>
          </a:p>
          <a:p>
            <a:pPr>
              <a:spcBef>
                <a:spcPts val="0"/>
              </a:spcBef>
            </a:pPr>
            <a:r>
              <a:rPr lang="en-US" sz="1800" dirty="0"/>
              <a:t>PCS</a:t>
            </a:r>
            <a:r>
              <a:rPr lang="ru-RU" sz="1800" dirty="0" smtClean="0"/>
              <a:t>;</a:t>
            </a:r>
            <a:endParaRPr lang="en-US" sz="1800" dirty="0" smtClean="0"/>
          </a:p>
          <a:p>
            <a:pPr>
              <a:spcBef>
                <a:spcPts val="0"/>
              </a:spcBef>
            </a:pPr>
            <a:r>
              <a:rPr lang="ru-RU" sz="1800" dirty="0" smtClean="0"/>
              <a:t>систему </a:t>
            </a:r>
            <a:r>
              <a:rPr lang="ru-RU" sz="1800" dirty="0"/>
              <a:t>защиты ГД;</a:t>
            </a:r>
          </a:p>
          <a:p>
            <a:pPr>
              <a:spcBef>
                <a:spcPts val="0"/>
              </a:spcBef>
            </a:pPr>
            <a:r>
              <a:rPr lang="ru-RU" sz="1800" dirty="0"/>
              <a:t>систему мониторинга и АПС</a:t>
            </a:r>
            <a:r>
              <a:rPr lang="ru-RU" sz="1800" dirty="0" smtClean="0"/>
              <a:t>;</a:t>
            </a:r>
            <a:endParaRPr lang="en-US" sz="1800" dirty="0" smtClean="0"/>
          </a:p>
          <a:p>
            <a:pPr>
              <a:spcBef>
                <a:spcPts val="0"/>
              </a:spcBef>
            </a:pPr>
            <a:r>
              <a:rPr lang="ru-RU" sz="1800" dirty="0" smtClean="0"/>
              <a:t>модуль </a:t>
            </a:r>
            <a:r>
              <a:rPr lang="ru-RU" sz="1800" dirty="0"/>
              <a:t>съема показаний датчиков.</a:t>
            </a:r>
          </a:p>
          <a:p>
            <a:pPr marL="0" lvl="0" indent="360000">
              <a:spcBef>
                <a:spcPts val="0"/>
              </a:spcBef>
              <a:buNone/>
            </a:pPr>
            <a:r>
              <a:rPr lang="ru-RU" sz="1800" dirty="0" smtClean="0"/>
              <a:t> </a:t>
            </a:r>
            <a:endParaRPr lang="ru-RU" sz="1800" dirty="0"/>
          </a:p>
          <a:p>
            <a:pPr marL="0" lvl="0" indent="360000">
              <a:spcBef>
                <a:spcPts val="0"/>
              </a:spcBef>
              <a:buNone/>
            </a:pPr>
            <a:endParaRPr lang="ru-RU" sz="1800" dirty="0"/>
          </a:p>
          <a:p>
            <a:pPr marL="0" indent="0">
              <a:buNone/>
            </a:pPr>
            <a:r>
              <a:rPr lang="ru-RU" sz="1800" dirty="0"/>
              <a:t> </a:t>
            </a:r>
          </a:p>
          <a:p>
            <a:pPr marL="0" indent="0">
              <a:buNone/>
            </a:pPr>
            <a:endParaRPr lang="ru-RU" sz="1800" dirty="0"/>
          </a:p>
        </p:txBody>
      </p:sp>
      <p:pic>
        <p:nvPicPr>
          <p:cNvPr id="4"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347864" y="836712"/>
            <a:ext cx="5293995" cy="5179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A855E182-5C56-4EF6-A9F0-8655470D7349}" type="slidenum">
              <a:rPr lang="ru-RU" smtClean="0"/>
              <a:t>12</a:t>
            </a:fld>
            <a:endParaRPr lang="ru-RU"/>
          </a:p>
        </p:txBody>
      </p:sp>
    </p:spTree>
    <p:extLst>
      <p:ext uri="{BB962C8B-B14F-4D97-AF65-F5344CB8AC3E}">
        <p14:creationId xmlns:p14="http://schemas.microsoft.com/office/powerpoint/2010/main" val="3139609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92500" lnSpcReduction="10000"/>
          </a:bodyPr>
          <a:lstStyle/>
          <a:p>
            <a:pPr marL="0" indent="360000">
              <a:lnSpc>
                <a:spcPct val="110000"/>
              </a:lnSpc>
              <a:spcBef>
                <a:spcPts val="0"/>
              </a:spcBef>
              <a:buNone/>
            </a:pPr>
            <a:r>
              <a:rPr lang="en-US" sz="1800" b="1" dirty="0"/>
              <a:t>PCS</a:t>
            </a:r>
            <a:r>
              <a:rPr lang="ru-RU" sz="1800" dirty="0"/>
              <a:t> включает в себя главный, выносные, резервный и местный посты управления (ПУ); телеграф; блок программного управления (БПУ); электронный регулятор ЭР, исполнительный комплекс (ИК).</a:t>
            </a:r>
          </a:p>
          <a:p>
            <a:pPr marL="0" indent="360000">
              <a:lnSpc>
                <a:spcPct val="110000"/>
              </a:lnSpc>
              <a:spcBef>
                <a:spcPts val="0"/>
              </a:spcBef>
              <a:buNone/>
            </a:pPr>
            <a:r>
              <a:rPr lang="ru-RU" sz="1800" b="1" i="1" dirty="0"/>
              <a:t>БПУ</a:t>
            </a:r>
            <a:r>
              <a:rPr lang="ru-RU" sz="1800" dirty="0"/>
              <a:t> предназначен для формирования управляющих сигналов, обеспечивающих запуск, остановку, реверс, изменение режимов ГД с учетом его состояния и определенных критериев.</a:t>
            </a:r>
          </a:p>
          <a:p>
            <a:pPr marL="0" indent="360000">
              <a:lnSpc>
                <a:spcPct val="110000"/>
              </a:lnSpc>
              <a:spcBef>
                <a:spcPts val="0"/>
              </a:spcBef>
              <a:buNone/>
            </a:pPr>
            <a:r>
              <a:rPr lang="ru-RU" sz="1800" b="1" i="1" dirty="0"/>
              <a:t>ЭР</a:t>
            </a:r>
            <a:r>
              <a:rPr lang="ru-RU" sz="1800" dirty="0"/>
              <a:t> обеспечивает поддержание требуемых значений ряда параметров ГДУ. Основным из них является </a:t>
            </a:r>
            <a:r>
              <a:rPr lang="en-US" sz="1800" dirty="0"/>
              <a:t>RPM</a:t>
            </a:r>
            <a:r>
              <a:rPr lang="ru-RU" sz="1800" dirty="0"/>
              <a:t>.</a:t>
            </a:r>
          </a:p>
          <a:p>
            <a:pPr marL="0" indent="360000">
              <a:lnSpc>
                <a:spcPct val="110000"/>
              </a:lnSpc>
              <a:spcBef>
                <a:spcPts val="0"/>
              </a:spcBef>
              <a:buNone/>
            </a:pPr>
            <a:r>
              <a:rPr lang="ru-RU" sz="1800" b="1" i="1" dirty="0"/>
              <a:t>ИК </a:t>
            </a:r>
            <a:r>
              <a:rPr lang="ru-RU" sz="1800" dirty="0"/>
              <a:t>содержит усилители, преобразующие устройства и исполнительные механизмы, трансформирующие выработанные БПУ и ЭР сигналы управления в воздействия на ГД.</a:t>
            </a:r>
          </a:p>
          <a:p>
            <a:pPr marL="0" indent="360000">
              <a:lnSpc>
                <a:spcPct val="110000"/>
              </a:lnSpc>
              <a:spcBef>
                <a:spcPts val="0"/>
              </a:spcBef>
              <a:buNone/>
            </a:pPr>
            <a:r>
              <a:rPr lang="ru-RU" sz="1800" b="1" dirty="0">
                <a:solidFill>
                  <a:srgbClr val="C00000"/>
                </a:solidFill>
              </a:rPr>
              <a:t>Система мониторинга и АПС </a:t>
            </a:r>
            <a:r>
              <a:rPr lang="ru-RU" sz="1800" dirty="0"/>
              <a:t>производит мониторинг работы ГД, накопление и анализ информации, предупреждает о появлении нежелательных тенденций в работе ГД, сигнализирует о нарушениях ее нормального функционирования.</a:t>
            </a:r>
          </a:p>
          <a:p>
            <a:pPr marL="0" indent="360000">
              <a:lnSpc>
                <a:spcPct val="110000"/>
              </a:lnSpc>
              <a:spcBef>
                <a:spcPts val="0"/>
              </a:spcBef>
              <a:buNone/>
            </a:pPr>
            <a:r>
              <a:rPr lang="ru-RU" sz="1800" b="1" dirty="0">
                <a:solidFill>
                  <a:srgbClr val="C00000"/>
                </a:solidFill>
              </a:rPr>
              <a:t>Система защиты двигателя </a:t>
            </a:r>
            <a:r>
              <a:rPr lang="ru-RU" sz="1800" dirty="0"/>
              <a:t>обеспечивает выполнение необходимых блокировок, снижение частоты вращения двигателя либо его остановку для предупреждения механических и тепловых перегрузок и избегания поломки.</a:t>
            </a:r>
          </a:p>
          <a:p>
            <a:pPr marL="0" indent="360000">
              <a:lnSpc>
                <a:spcPct val="110000"/>
              </a:lnSpc>
              <a:spcBef>
                <a:spcPts val="0"/>
              </a:spcBef>
              <a:buNone/>
            </a:pPr>
            <a:r>
              <a:rPr lang="ru-RU" sz="1800" b="1" dirty="0">
                <a:solidFill>
                  <a:srgbClr val="C00000"/>
                </a:solidFill>
              </a:rPr>
              <a:t>Модуль съема показаний датчиков </a:t>
            </a:r>
            <a:r>
              <a:rPr lang="ru-RU" sz="1800" dirty="0"/>
              <a:t>обеспечивает с заданной частотой опрос ДИ параметров состояния ГД (</a:t>
            </a:r>
            <a:r>
              <a:rPr lang="en-US" sz="1800" dirty="0"/>
              <a:t>RPM</a:t>
            </a:r>
            <a:r>
              <a:rPr lang="ru-RU" sz="1800" dirty="0"/>
              <a:t>, момент на гребном валу, давление надувочного воздуха, температуры выхлопных газов и деталей цилиндропоршневой группы и другие).</a:t>
            </a:r>
          </a:p>
        </p:txBody>
      </p:sp>
      <p:sp>
        <p:nvSpPr>
          <p:cNvPr id="2" name="Номер слайда 1"/>
          <p:cNvSpPr>
            <a:spLocks noGrp="1"/>
          </p:cNvSpPr>
          <p:nvPr>
            <p:ph type="sldNum" sz="quarter" idx="12"/>
          </p:nvPr>
        </p:nvSpPr>
        <p:spPr/>
        <p:txBody>
          <a:bodyPr/>
          <a:lstStyle/>
          <a:p>
            <a:fld id="{A855E182-5C56-4EF6-A9F0-8655470D7349}" type="slidenum">
              <a:rPr lang="ru-RU" smtClean="0"/>
              <a:t>13</a:t>
            </a:fld>
            <a:endParaRPr lang="ru-RU"/>
          </a:p>
        </p:txBody>
      </p:sp>
    </p:spTree>
    <p:extLst>
      <p:ext uri="{BB962C8B-B14F-4D97-AF65-F5344CB8AC3E}">
        <p14:creationId xmlns:p14="http://schemas.microsoft.com/office/powerpoint/2010/main" val="2309734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2400" b="1" dirty="0">
                <a:solidFill>
                  <a:srgbClr val="FF00FF"/>
                </a:solidFill>
              </a:rPr>
              <a:t>4. Функции системы</a:t>
            </a:r>
            <a:endParaRPr lang="ru-RU" sz="2800" dirty="0">
              <a:solidFill>
                <a:srgbClr val="FF00FF"/>
              </a:solidFill>
            </a:endParaRPr>
          </a:p>
        </p:txBody>
      </p:sp>
      <p:sp>
        <p:nvSpPr>
          <p:cNvPr id="3" name="Объект 2"/>
          <p:cNvSpPr>
            <a:spLocks noGrp="1"/>
          </p:cNvSpPr>
          <p:nvPr>
            <p:ph idx="1"/>
          </p:nvPr>
        </p:nvSpPr>
        <p:spPr>
          <a:xfrm>
            <a:off x="457200" y="764704"/>
            <a:ext cx="8229600" cy="5544616"/>
          </a:xfrm>
        </p:spPr>
        <p:txBody>
          <a:bodyPr>
            <a:normAutofit fontScale="92500" lnSpcReduction="10000"/>
          </a:bodyPr>
          <a:lstStyle/>
          <a:p>
            <a:pPr marL="0" indent="360000">
              <a:lnSpc>
                <a:spcPct val="120000"/>
              </a:lnSpc>
              <a:spcBef>
                <a:spcPts val="0"/>
              </a:spcBef>
              <a:buNone/>
            </a:pPr>
            <a:r>
              <a:rPr lang="en-US" sz="1800" b="1" dirty="0">
                <a:solidFill>
                  <a:srgbClr val="C00000"/>
                </a:solidFill>
              </a:rPr>
              <a:t>IPCS</a:t>
            </a:r>
            <a:r>
              <a:rPr lang="ru-RU" sz="1800" b="1" dirty="0">
                <a:solidFill>
                  <a:srgbClr val="C00000"/>
                </a:solidFill>
              </a:rPr>
              <a:t> может выполнять следующие операции:</a:t>
            </a:r>
            <a:endParaRPr lang="ru-RU" sz="1800" dirty="0">
              <a:solidFill>
                <a:srgbClr val="C00000"/>
              </a:solidFill>
            </a:endParaRPr>
          </a:p>
          <a:p>
            <a:pPr lvl="0">
              <a:lnSpc>
                <a:spcPct val="120000"/>
              </a:lnSpc>
              <a:spcBef>
                <a:spcPts val="0"/>
              </a:spcBef>
            </a:pPr>
            <a:r>
              <a:rPr lang="ru-RU" sz="1800" dirty="0"/>
              <a:t>пуск подготовленного к работе ГД, в случае неудачного пуска - повторные попытки с подачей светозвукового сигнала;</a:t>
            </a:r>
          </a:p>
          <a:p>
            <a:pPr lvl="0">
              <a:lnSpc>
                <a:spcPct val="120000"/>
              </a:lnSpc>
              <a:spcBef>
                <a:spcPts val="0"/>
              </a:spcBef>
            </a:pPr>
            <a:r>
              <a:rPr lang="ru-RU" sz="1800" dirty="0"/>
              <a:t>авто блокировка пуска при низком давлении пускового воздуха;</a:t>
            </a:r>
          </a:p>
          <a:p>
            <a:pPr lvl="0">
              <a:lnSpc>
                <a:spcPct val="120000"/>
              </a:lnSpc>
              <a:spcBef>
                <a:spcPts val="0"/>
              </a:spcBef>
            </a:pPr>
            <a:r>
              <a:rPr lang="ru-RU" sz="1800" dirty="0"/>
              <a:t>прием сигналов от датчиков и сигнализаторов ГД и его </a:t>
            </a:r>
            <a:r>
              <a:rPr lang="ru-RU" sz="1800" dirty="0" err="1" smtClean="0"/>
              <a:t>вспом</a:t>
            </a:r>
            <a:r>
              <a:rPr lang="en-US" sz="1800" dirty="0"/>
              <a:t>.</a:t>
            </a:r>
            <a:r>
              <a:rPr lang="ru-RU" sz="1800" dirty="0" smtClean="0"/>
              <a:t> </a:t>
            </a:r>
            <a:r>
              <a:rPr lang="ru-RU" sz="1800" dirty="0"/>
              <a:t>систем, </a:t>
            </a:r>
            <a:r>
              <a:rPr lang="ru-RU" sz="1800" dirty="0" err="1" smtClean="0"/>
              <a:t>преобраз</a:t>
            </a:r>
            <a:r>
              <a:rPr lang="en-US" sz="1800" dirty="0"/>
              <a:t>.</a:t>
            </a:r>
            <a:r>
              <a:rPr lang="ru-RU" sz="1800" dirty="0" smtClean="0"/>
              <a:t> </a:t>
            </a:r>
            <a:r>
              <a:rPr lang="ru-RU" sz="1800" dirty="0"/>
              <a:t>информации в соответствии с алгоритмом управления и контроля;</a:t>
            </a:r>
          </a:p>
          <a:p>
            <a:pPr lvl="0">
              <a:lnSpc>
                <a:spcPct val="120000"/>
              </a:lnSpc>
              <a:spcBef>
                <a:spcPts val="0"/>
              </a:spcBef>
            </a:pPr>
            <a:r>
              <a:rPr lang="ru-RU" sz="1800" dirty="0"/>
              <a:t>управление режимами и реверсом ГД;</a:t>
            </a:r>
          </a:p>
          <a:p>
            <a:pPr lvl="0">
              <a:lnSpc>
                <a:spcPct val="120000"/>
              </a:lnSpc>
              <a:spcBef>
                <a:spcPts val="0"/>
              </a:spcBef>
            </a:pPr>
            <a:r>
              <a:rPr lang="ru-RU" sz="1800" dirty="0"/>
              <a:t>независимое от компьютерного ручное управление ГД с мостика, с ЦПУ и МПУ;</a:t>
            </a:r>
          </a:p>
          <a:p>
            <a:pPr lvl="0">
              <a:lnSpc>
                <a:spcPct val="120000"/>
              </a:lnSpc>
              <a:spcBef>
                <a:spcPts val="0"/>
              </a:spcBef>
            </a:pPr>
            <a:r>
              <a:rPr lang="ru-RU" sz="1800" dirty="0"/>
              <a:t>управление дизель генераторами;</a:t>
            </a:r>
          </a:p>
          <a:p>
            <a:pPr lvl="0">
              <a:lnSpc>
                <a:spcPct val="120000"/>
              </a:lnSpc>
              <a:spcBef>
                <a:spcPts val="0"/>
              </a:spcBef>
            </a:pPr>
            <a:r>
              <a:rPr lang="ru-RU" sz="1800" dirty="0"/>
              <a:t>управление топливной, масляной, сжатого воздуха и другими системами;</a:t>
            </a:r>
          </a:p>
          <a:p>
            <a:pPr lvl="0">
              <a:lnSpc>
                <a:spcPct val="120000"/>
              </a:lnSpc>
              <a:spcBef>
                <a:spcPts val="0"/>
              </a:spcBef>
            </a:pPr>
            <a:r>
              <a:rPr lang="ru-RU" sz="1800" dirty="0"/>
              <a:t>быстрое прохождение зоны критической угловой скорости;</a:t>
            </a:r>
          </a:p>
          <a:p>
            <a:pPr lvl="0">
              <a:lnSpc>
                <a:spcPct val="120000"/>
              </a:lnSpc>
              <a:spcBef>
                <a:spcPts val="0"/>
              </a:spcBef>
            </a:pPr>
            <a:r>
              <a:rPr lang="ru-RU" sz="1800" dirty="0"/>
              <a:t>АПС по параметрам ГД, дизель-генераторов и технических систем судна;</a:t>
            </a:r>
          </a:p>
          <a:p>
            <a:pPr lvl="0">
              <a:lnSpc>
                <a:spcPct val="120000"/>
              </a:lnSpc>
              <a:spcBef>
                <a:spcPts val="0"/>
              </a:spcBef>
            </a:pPr>
            <a:r>
              <a:rPr lang="ru-RU" sz="1800" dirty="0"/>
              <a:t>аварийную остановку ГД при подаче </a:t>
            </a:r>
            <a:r>
              <a:rPr lang="ru-RU" sz="1800" dirty="0" smtClean="0"/>
              <a:t>команды </a:t>
            </a:r>
            <a:r>
              <a:rPr lang="ru-RU" sz="1800" dirty="0"/>
              <a:t>с ПУ или от системы защиты;</a:t>
            </a:r>
          </a:p>
          <a:p>
            <a:pPr lvl="0">
              <a:lnSpc>
                <a:spcPct val="120000"/>
              </a:lnSpc>
              <a:spcBef>
                <a:spcPts val="0"/>
              </a:spcBef>
            </a:pPr>
            <a:r>
              <a:rPr lang="ru-RU" sz="1800" dirty="0"/>
              <a:t>отображение на дисплее </a:t>
            </a:r>
            <a:r>
              <a:rPr lang="ru-RU" sz="1800" dirty="0" smtClean="0"/>
              <a:t>информации </a:t>
            </a:r>
            <a:r>
              <a:rPr lang="ru-RU" sz="1800" dirty="0"/>
              <a:t>о состоянии и работе судовых установок;</a:t>
            </a:r>
          </a:p>
          <a:p>
            <a:pPr lvl="0">
              <a:lnSpc>
                <a:spcPct val="120000"/>
              </a:lnSpc>
              <a:spcBef>
                <a:spcPts val="0"/>
              </a:spcBef>
            </a:pPr>
            <a:r>
              <a:rPr lang="ru-RU" sz="1800" dirty="0"/>
              <a:t>тестирование каналов измерений, </a:t>
            </a:r>
            <a:r>
              <a:rPr lang="ru-RU" sz="1800" dirty="0" smtClean="0"/>
              <a:t>авто-контроль </a:t>
            </a:r>
            <a:r>
              <a:rPr lang="ru-RU" sz="1800" dirty="0"/>
              <a:t>работоспособности системы;</a:t>
            </a:r>
          </a:p>
          <a:p>
            <a:pPr lvl="0">
              <a:lnSpc>
                <a:spcPct val="120000"/>
              </a:lnSpc>
              <a:spcBef>
                <a:spcPts val="0"/>
              </a:spcBef>
            </a:pPr>
            <a:r>
              <a:rPr lang="ru-RU" sz="1800" dirty="0"/>
              <a:t>имитация работы ГД с целью проверки программ </a:t>
            </a:r>
            <a:r>
              <a:rPr lang="en-US" sz="1800" dirty="0"/>
              <a:t>PCS </a:t>
            </a:r>
            <a:r>
              <a:rPr lang="ru-RU" sz="1800" dirty="0"/>
              <a:t>и ее функционирования при остановленном двигателе;</a:t>
            </a:r>
          </a:p>
          <a:p>
            <a:pPr>
              <a:lnSpc>
                <a:spcPct val="120000"/>
              </a:lnSpc>
              <a:spcBef>
                <a:spcPts val="0"/>
              </a:spcBef>
            </a:pPr>
            <a:r>
              <a:rPr lang="ru-RU" sz="1800" dirty="0"/>
              <a:t>оценку выработки ресурса дизелей и другие операции.</a:t>
            </a:r>
          </a:p>
        </p:txBody>
      </p:sp>
      <p:sp>
        <p:nvSpPr>
          <p:cNvPr id="4" name="Номер слайда 3"/>
          <p:cNvSpPr>
            <a:spLocks noGrp="1"/>
          </p:cNvSpPr>
          <p:nvPr>
            <p:ph type="sldNum" sz="quarter" idx="12"/>
          </p:nvPr>
        </p:nvSpPr>
        <p:spPr/>
        <p:txBody>
          <a:bodyPr/>
          <a:lstStyle/>
          <a:p>
            <a:fld id="{A855E182-5C56-4EF6-A9F0-8655470D7349}" type="slidenum">
              <a:rPr lang="ru-RU" smtClean="0"/>
              <a:t>14</a:t>
            </a:fld>
            <a:endParaRPr lang="ru-RU"/>
          </a:p>
        </p:txBody>
      </p:sp>
    </p:spTree>
    <p:extLst>
      <p:ext uri="{BB962C8B-B14F-4D97-AF65-F5344CB8AC3E}">
        <p14:creationId xmlns:p14="http://schemas.microsoft.com/office/powerpoint/2010/main" val="68849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0" indent="360000">
              <a:lnSpc>
                <a:spcPct val="110000"/>
              </a:lnSpc>
              <a:spcBef>
                <a:spcPts val="0"/>
              </a:spcBef>
              <a:buNone/>
            </a:pPr>
            <a:r>
              <a:rPr lang="en-US" sz="1800" b="1" dirty="0">
                <a:solidFill>
                  <a:srgbClr val="C00000"/>
                </a:solidFill>
              </a:rPr>
              <a:t>IPCS </a:t>
            </a:r>
            <a:r>
              <a:rPr lang="ru-RU" sz="1800" b="1" dirty="0">
                <a:solidFill>
                  <a:srgbClr val="C00000"/>
                </a:solidFill>
              </a:rPr>
              <a:t>может управляться с разных постов управления</a:t>
            </a:r>
            <a:r>
              <a:rPr lang="ru-RU" sz="1800" dirty="0"/>
              <a:t>, например: </a:t>
            </a:r>
          </a:p>
          <a:p>
            <a:pPr lvl="0">
              <a:lnSpc>
                <a:spcPct val="110000"/>
              </a:lnSpc>
              <a:spcBef>
                <a:spcPts val="0"/>
              </a:spcBef>
            </a:pPr>
            <a:r>
              <a:rPr lang="ru-RU" sz="1800" dirty="0"/>
              <a:t>авто управление из рулевой рубки (</a:t>
            </a:r>
            <a:r>
              <a:rPr lang="en-US" sz="1800" dirty="0"/>
              <a:t>Bridge control</a:t>
            </a:r>
            <a:r>
              <a:rPr lang="ru-RU" sz="1800" dirty="0"/>
              <a:t>); </a:t>
            </a:r>
          </a:p>
          <a:p>
            <a:pPr lvl="0">
              <a:lnSpc>
                <a:spcPct val="110000"/>
              </a:lnSpc>
              <a:spcBef>
                <a:spcPts val="0"/>
              </a:spcBef>
            </a:pPr>
            <a:r>
              <a:rPr lang="ru-RU" sz="1800" dirty="0"/>
              <a:t>авто управление из ЦПУ (</a:t>
            </a:r>
            <a:r>
              <a:rPr lang="en-US" sz="1800" dirty="0"/>
              <a:t>Engine control</a:t>
            </a:r>
            <a:r>
              <a:rPr lang="ru-RU" sz="1800" dirty="0"/>
              <a:t>); </a:t>
            </a:r>
          </a:p>
          <a:p>
            <a:pPr lvl="0">
              <a:lnSpc>
                <a:spcPct val="110000"/>
              </a:lnSpc>
              <a:spcBef>
                <a:spcPts val="0"/>
              </a:spcBef>
            </a:pPr>
            <a:r>
              <a:rPr lang="ru-RU" sz="1800" dirty="0"/>
              <a:t>ручной режим управления двигателем с мостика (</a:t>
            </a:r>
            <a:r>
              <a:rPr lang="en-US" sz="1800" dirty="0"/>
              <a:t>Bridge Stand by</a:t>
            </a:r>
            <a:r>
              <a:rPr lang="ru-RU" sz="1800" dirty="0"/>
              <a:t>); </a:t>
            </a:r>
          </a:p>
          <a:p>
            <a:pPr lvl="0">
              <a:lnSpc>
                <a:spcPct val="110000"/>
              </a:lnSpc>
              <a:spcBef>
                <a:spcPts val="0"/>
              </a:spcBef>
            </a:pPr>
            <a:r>
              <a:rPr lang="ru-RU" sz="1800" dirty="0"/>
              <a:t>управление с местного поста (</a:t>
            </a:r>
            <a:r>
              <a:rPr lang="en-US" sz="1800" dirty="0"/>
              <a:t>Emergency control</a:t>
            </a:r>
            <a:r>
              <a:rPr lang="ru-RU" sz="1800" dirty="0"/>
              <a:t>). </a:t>
            </a:r>
          </a:p>
          <a:p>
            <a:pPr marL="0" indent="0">
              <a:lnSpc>
                <a:spcPct val="110000"/>
              </a:lnSpc>
              <a:spcBef>
                <a:spcPts val="0"/>
              </a:spcBef>
              <a:buNone/>
            </a:pPr>
            <a:r>
              <a:rPr lang="ru-RU" sz="1800" b="1" dirty="0"/>
              <a:t> </a:t>
            </a:r>
            <a:endParaRPr lang="ru-RU" sz="1800" dirty="0"/>
          </a:p>
          <a:p>
            <a:pPr marL="0" indent="360000">
              <a:lnSpc>
                <a:spcPct val="110000"/>
              </a:lnSpc>
              <a:spcBef>
                <a:spcPts val="0"/>
              </a:spcBef>
              <a:buNone/>
            </a:pPr>
            <a:r>
              <a:rPr lang="ru-RU" sz="1800" b="1" dirty="0">
                <a:solidFill>
                  <a:srgbClr val="C00000"/>
                </a:solidFill>
              </a:rPr>
              <a:t>Возможные режимы изменения скорости хода</a:t>
            </a:r>
            <a:r>
              <a:rPr lang="ru-RU" sz="1800" b="1" dirty="0"/>
              <a:t>:</a:t>
            </a:r>
            <a:r>
              <a:rPr lang="ru-RU" sz="1800" dirty="0"/>
              <a:t> </a:t>
            </a:r>
          </a:p>
          <a:p>
            <a:pPr lvl="0">
              <a:lnSpc>
                <a:spcPct val="110000"/>
              </a:lnSpc>
              <a:spcBef>
                <a:spcPts val="0"/>
              </a:spcBef>
              <a:buFont typeface="Calibri" pitchFamily="34" charset="0"/>
              <a:buChar char="−"/>
            </a:pPr>
            <a:r>
              <a:rPr lang="ru-RU" sz="1800" dirty="0"/>
              <a:t>наибольшего быстродействия (экстренный режим); </a:t>
            </a:r>
          </a:p>
          <a:p>
            <a:pPr lvl="0">
              <a:lnSpc>
                <a:spcPct val="110000"/>
              </a:lnSpc>
              <a:spcBef>
                <a:spcPts val="0"/>
              </a:spcBef>
              <a:buFont typeface="Calibri" pitchFamily="34" charset="0"/>
              <a:buChar char="−"/>
            </a:pPr>
            <a:r>
              <a:rPr lang="ru-RU" sz="1800" dirty="0"/>
              <a:t>макс. быстродействия без перегрузок ГД (маневренный режим); </a:t>
            </a:r>
          </a:p>
          <a:p>
            <a:pPr lvl="0">
              <a:lnSpc>
                <a:spcPct val="110000"/>
              </a:lnSpc>
              <a:spcBef>
                <a:spcPts val="0"/>
              </a:spcBef>
              <a:buFont typeface="Calibri" pitchFamily="34" charset="0"/>
              <a:buChar char="−"/>
            </a:pPr>
            <a:r>
              <a:rPr lang="ru-RU" sz="1800" dirty="0"/>
              <a:t>с малым температурным градиентом (замедленные режимы). </a:t>
            </a:r>
          </a:p>
          <a:p>
            <a:pPr marL="0" indent="360000">
              <a:lnSpc>
                <a:spcPct val="110000"/>
              </a:lnSpc>
              <a:spcBef>
                <a:spcPts val="0"/>
              </a:spcBef>
              <a:buNone/>
            </a:pPr>
            <a:r>
              <a:rPr lang="ru-RU" sz="1800" dirty="0"/>
              <a:t>Последние режимы применяются для уменьшения </a:t>
            </a:r>
            <a:r>
              <a:rPr lang="en-US" sz="1800" i="1" dirty="0"/>
              <a:t>V</a:t>
            </a:r>
            <a:r>
              <a:rPr lang="ru-RU" sz="1800" dirty="0"/>
              <a:t> с полного морского хода до маневренного (</a:t>
            </a:r>
            <a:r>
              <a:rPr lang="en-US" sz="1800" b="1" dirty="0">
                <a:solidFill>
                  <a:srgbClr val="0070C0"/>
                </a:solidFill>
              </a:rPr>
              <a:t>Enter port</a:t>
            </a:r>
            <a:r>
              <a:rPr lang="ru-RU" sz="1800" dirty="0"/>
              <a:t>) и увеличения </a:t>
            </a:r>
            <a:r>
              <a:rPr lang="en-US" sz="1800" i="1" dirty="0"/>
              <a:t>V</a:t>
            </a:r>
            <a:r>
              <a:rPr lang="ru-RU" sz="1800" dirty="0"/>
              <a:t> от маневренных значений до ППХ (</a:t>
            </a:r>
            <a:r>
              <a:rPr lang="en-US" sz="1800" b="1" dirty="0">
                <a:solidFill>
                  <a:srgbClr val="0070C0"/>
                </a:solidFill>
              </a:rPr>
              <a:t>Leave port</a:t>
            </a:r>
            <a:r>
              <a:rPr lang="ru-RU" sz="1800" dirty="0"/>
              <a:t>). Режимы «</a:t>
            </a:r>
            <a:r>
              <a:rPr lang="en-US" sz="1800" dirty="0"/>
              <a:t>Enter port</a:t>
            </a:r>
            <a:r>
              <a:rPr lang="ru-RU" sz="1800" dirty="0"/>
              <a:t>» и «</a:t>
            </a:r>
            <a:r>
              <a:rPr lang="en-US" sz="1800" dirty="0"/>
              <a:t>Leave port</a:t>
            </a:r>
            <a:r>
              <a:rPr lang="ru-RU" sz="1800" dirty="0"/>
              <a:t>» называются также режимами программы нагрузки </a:t>
            </a:r>
            <a:r>
              <a:rPr lang="ru-RU" sz="1800" dirty="0" smtClean="0"/>
              <a:t>ГД </a:t>
            </a:r>
            <a:r>
              <a:rPr lang="ru-RU" sz="1800" dirty="0"/>
              <a:t>или режимами программ его охлаждения и разогрева. </a:t>
            </a:r>
          </a:p>
          <a:p>
            <a:pPr marL="0" indent="360000">
              <a:lnSpc>
                <a:spcPct val="110000"/>
              </a:lnSpc>
              <a:spcBef>
                <a:spcPts val="0"/>
              </a:spcBef>
              <a:buNone/>
            </a:pPr>
            <a:r>
              <a:rPr lang="ru-RU" sz="1800" dirty="0"/>
              <a:t>Предусматривают также режимы для длительного движения одним ходом (</a:t>
            </a:r>
            <a:r>
              <a:rPr lang="en-US" sz="1800" b="1" dirty="0">
                <a:solidFill>
                  <a:srgbClr val="0070C0"/>
                </a:solidFill>
              </a:rPr>
              <a:t>At sea</a:t>
            </a:r>
            <a:r>
              <a:rPr lang="ru-RU" sz="1800" dirty="0"/>
              <a:t>) и для окончания работы с ГД (</a:t>
            </a:r>
            <a:r>
              <a:rPr lang="en-US" sz="1800" b="1" dirty="0">
                <a:solidFill>
                  <a:srgbClr val="0070C0"/>
                </a:solidFill>
              </a:rPr>
              <a:t>Finish with engine</a:t>
            </a:r>
            <a:r>
              <a:rPr lang="ru-RU" sz="1800" dirty="0"/>
              <a:t>). </a:t>
            </a:r>
            <a:r>
              <a:rPr lang="en-US" sz="1800" dirty="0"/>
              <a:t>PCS</a:t>
            </a:r>
            <a:r>
              <a:rPr lang="ru-RU" sz="1800" dirty="0"/>
              <a:t> позволяет путем нажатия на ее пульте специальной кнопки (</a:t>
            </a:r>
            <a:r>
              <a:rPr lang="en-US" sz="1800" b="1" dirty="0">
                <a:solidFill>
                  <a:srgbClr val="0070C0"/>
                </a:solidFill>
              </a:rPr>
              <a:t>Emergency Stop</a:t>
            </a:r>
            <a:r>
              <a:rPr lang="ru-RU" sz="1800" dirty="0"/>
              <a:t>) быстро остановить двигатель при нарушениях в его работе</a:t>
            </a:r>
            <a:r>
              <a:rPr lang="ru-RU" sz="1800" dirty="0" smtClean="0"/>
              <a:t>.</a:t>
            </a:r>
            <a:r>
              <a:rPr lang="ru-RU" sz="1800" b="1" dirty="0"/>
              <a:t> </a:t>
            </a:r>
            <a:endParaRPr lang="ru-RU" sz="1800" dirty="0"/>
          </a:p>
          <a:p>
            <a:pPr>
              <a:lnSpc>
                <a:spcPct val="110000"/>
              </a:lnSpc>
              <a:spcBef>
                <a:spcPts val="0"/>
              </a:spcBef>
            </a:pP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15</a:t>
            </a:fld>
            <a:endParaRPr lang="ru-RU"/>
          </a:p>
        </p:txBody>
      </p:sp>
    </p:spTree>
    <p:extLst>
      <p:ext uri="{BB962C8B-B14F-4D97-AF65-F5344CB8AC3E}">
        <p14:creationId xmlns:p14="http://schemas.microsoft.com/office/powerpoint/2010/main" val="3407859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b="1" dirty="0">
                <a:solidFill>
                  <a:srgbClr val="FF00FF"/>
                </a:solidFill>
              </a:rPr>
              <a:t>5. Сигнализация и регистрация</a:t>
            </a:r>
            <a:endParaRPr lang="ru-RU" sz="2800" dirty="0">
              <a:solidFill>
                <a:srgbClr val="FF00FF"/>
              </a:solidFill>
            </a:endParaRPr>
          </a:p>
        </p:txBody>
      </p:sp>
      <p:sp>
        <p:nvSpPr>
          <p:cNvPr id="3" name="Объект 2"/>
          <p:cNvSpPr>
            <a:spLocks noGrp="1"/>
          </p:cNvSpPr>
          <p:nvPr>
            <p:ph idx="1"/>
          </p:nvPr>
        </p:nvSpPr>
        <p:spPr>
          <a:xfrm>
            <a:off x="457200" y="836712"/>
            <a:ext cx="8229600" cy="5289451"/>
          </a:xfrm>
        </p:spPr>
        <p:txBody>
          <a:bodyPr>
            <a:normAutofit fontScale="92500" lnSpcReduction="10000"/>
          </a:bodyPr>
          <a:lstStyle/>
          <a:p>
            <a:pPr marL="0" indent="360000">
              <a:lnSpc>
                <a:spcPct val="110000"/>
              </a:lnSpc>
              <a:spcBef>
                <a:spcPts val="0"/>
              </a:spcBef>
              <a:buNone/>
            </a:pPr>
            <a:r>
              <a:rPr lang="ru-RU" sz="1800" dirty="0"/>
              <a:t>По степени опасности для ГД выделяют неполадки первой, второй и третьей степени опасности.</a:t>
            </a:r>
          </a:p>
          <a:p>
            <a:pPr marL="0" indent="360000">
              <a:lnSpc>
                <a:spcPct val="110000"/>
              </a:lnSpc>
              <a:spcBef>
                <a:spcPts val="0"/>
              </a:spcBef>
              <a:buNone/>
            </a:pPr>
            <a:r>
              <a:rPr lang="ru-RU" sz="1800" b="1" i="1" dirty="0">
                <a:solidFill>
                  <a:srgbClr val="009999"/>
                </a:solidFill>
              </a:rPr>
              <a:t>Неполадки I степени опасности</a:t>
            </a:r>
            <a:r>
              <a:rPr lang="ru-RU" sz="1800" dirty="0">
                <a:solidFill>
                  <a:srgbClr val="009999"/>
                </a:solidFill>
              </a:rPr>
              <a:t> </a:t>
            </a:r>
            <a:r>
              <a:rPr lang="ru-RU" sz="1800" dirty="0"/>
              <a:t>требуют немедленной остановки ГД. На них указывает выход за допустимые пределы ряда параметров ГД (превышение частоты вращения, низкое давления смазочного масла двигателя или </a:t>
            </a:r>
            <a:r>
              <a:rPr lang="ru-RU" sz="1800" dirty="0" err="1"/>
              <a:t>распред</a:t>
            </a:r>
            <a:r>
              <a:rPr lang="ru-RU" sz="1800" dirty="0"/>
              <a:t>. вала, высокая температура упорного подшипника, низкое давление воды для охлаждения цилиндров и/или поршней двигателя</a:t>
            </a:r>
            <a:r>
              <a:rPr lang="ru-RU" sz="1800" i="1" dirty="0"/>
              <a:t>)</a:t>
            </a:r>
            <a:r>
              <a:rPr lang="ru-RU" sz="1800" dirty="0"/>
              <a:t>.</a:t>
            </a:r>
          </a:p>
          <a:p>
            <a:pPr marL="0" indent="360000">
              <a:lnSpc>
                <a:spcPct val="110000"/>
              </a:lnSpc>
              <a:spcBef>
                <a:spcPts val="0"/>
              </a:spcBef>
              <a:buNone/>
            </a:pPr>
            <a:r>
              <a:rPr lang="ru-RU" sz="1800" dirty="0"/>
              <a:t>При возникновении таких неполадок подается аварийный сигнал, и система защиты автоматически останавливает двигатель.</a:t>
            </a:r>
          </a:p>
          <a:p>
            <a:pPr marL="0" indent="360000">
              <a:lnSpc>
                <a:spcPct val="110000"/>
              </a:lnSpc>
              <a:spcBef>
                <a:spcPts val="0"/>
              </a:spcBef>
              <a:buNone/>
            </a:pPr>
            <a:r>
              <a:rPr lang="ru-RU" sz="1800" b="1" i="1" dirty="0">
                <a:solidFill>
                  <a:srgbClr val="009999"/>
                </a:solidFill>
              </a:rPr>
              <a:t>Неполадки II степени опасности</a:t>
            </a:r>
            <a:r>
              <a:rPr lang="ru-RU" sz="1800" dirty="0"/>
              <a:t> оказывают ограниченное воздействие на двигатель. Его эксплуатация может продолжаться при сниженной ско­рости судна. Признаками таких неполадок являются низкое давление (смазочного масла, охлаждающей воды ГД, охлаждающего масла поршней) высокая температура (продувочного воздуха ГД, газов на выходе цилиндров,  охлаждающей воды или масла, сегментов упорного подшипника), отсутствие протока масла охлаждения поршней и ряд других. При выходе значений названных параметров за определенные границы система защиты автоматически снижает обороты двигателя.</a:t>
            </a:r>
          </a:p>
          <a:p>
            <a:pPr marL="0" indent="360000">
              <a:lnSpc>
                <a:spcPct val="110000"/>
              </a:lnSpc>
              <a:spcBef>
                <a:spcPts val="0"/>
              </a:spcBef>
              <a:buNone/>
            </a:pPr>
            <a:r>
              <a:rPr lang="ru-RU" sz="1800" b="1" i="1" dirty="0">
                <a:solidFill>
                  <a:srgbClr val="009999"/>
                </a:solidFill>
              </a:rPr>
              <a:t>Неполадки III степени</a:t>
            </a:r>
            <a:r>
              <a:rPr lang="ru-RU" sz="1800" b="1" dirty="0">
                <a:solidFill>
                  <a:srgbClr val="009999"/>
                </a:solidFill>
              </a:rPr>
              <a:t> </a:t>
            </a:r>
            <a:r>
              <a:rPr lang="ru-RU" sz="1800" b="1" i="1" dirty="0">
                <a:solidFill>
                  <a:srgbClr val="009999"/>
                </a:solidFill>
              </a:rPr>
              <a:t>опасности</a:t>
            </a:r>
            <a:r>
              <a:rPr lang="ru-RU" sz="1800" dirty="0"/>
              <a:t> не имеют серьезных послед­ствий, так что для продолжения эксплуатации судна не требуется изменения его ходового режима</a:t>
            </a:r>
          </a:p>
        </p:txBody>
      </p:sp>
      <p:sp>
        <p:nvSpPr>
          <p:cNvPr id="4" name="Номер слайда 3"/>
          <p:cNvSpPr>
            <a:spLocks noGrp="1"/>
          </p:cNvSpPr>
          <p:nvPr>
            <p:ph type="sldNum" sz="quarter" idx="12"/>
          </p:nvPr>
        </p:nvSpPr>
        <p:spPr/>
        <p:txBody>
          <a:bodyPr/>
          <a:lstStyle/>
          <a:p>
            <a:fld id="{A855E182-5C56-4EF6-A9F0-8655470D7349}" type="slidenum">
              <a:rPr lang="ru-RU" smtClean="0"/>
              <a:t>16</a:t>
            </a:fld>
            <a:endParaRPr lang="ru-RU"/>
          </a:p>
        </p:txBody>
      </p:sp>
    </p:spTree>
    <p:extLst>
      <p:ext uri="{BB962C8B-B14F-4D97-AF65-F5344CB8AC3E}">
        <p14:creationId xmlns:p14="http://schemas.microsoft.com/office/powerpoint/2010/main" val="406556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lnSpcReduction="10000"/>
          </a:bodyPr>
          <a:lstStyle/>
          <a:p>
            <a:pPr marL="0" indent="360000">
              <a:lnSpc>
                <a:spcPct val="110000"/>
              </a:lnSpc>
              <a:spcBef>
                <a:spcPts val="0"/>
              </a:spcBef>
              <a:buNone/>
            </a:pPr>
            <a:r>
              <a:rPr lang="ru-RU" sz="1800" b="1" i="1" dirty="0">
                <a:solidFill>
                  <a:srgbClr val="0070C0"/>
                </a:solidFill>
              </a:rPr>
              <a:t>При появлении неполадки </a:t>
            </a:r>
            <a:r>
              <a:rPr lang="en-US" sz="1800" b="1" dirty="0" smtClean="0">
                <a:solidFill>
                  <a:srgbClr val="0070C0"/>
                </a:solidFill>
              </a:rPr>
              <a:t>I</a:t>
            </a:r>
            <a:r>
              <a:rPr lang="ru-RU" sz="1800" b="1" i="1" dirty="0" smtClean="0">
                <a:solidFill>
                  <a:srgbClr val="0070C0"/>
                </a:solidFill>
              </a:rPr>
              <a:t> </a:t>
            </a:r>
            <a:r>
              <a:rPr lang="ru-RU" sz="1800" b="1" i="1" dirty="0">
                <a:solidFill>
                  <a:srgbClr val="0070C0"/>
                </a:solidFill>
              </a:rPr>
              <a:t>степени</a:t>
            </a:r>
            <a:r>
              <a:rPr lang="ru-RU" sz="1800" dirty="0">
                <a:solidFill>
                  <a:srgbClr val="0070C0"/>
                </a:solidFill>
              </a:rPr>
              <a:t> </a:t>
            </a:r>
            <a:r>
              <a:rPr lang="ru-RU" sz="1800" dirty="0"/>
              <a:t>и сигнализации о ней (</a:t>
            </a:r>
            <a:r>
              <a:rPr lang="en-US" sz="1800" b="1" dirty="0"/>
              <a:t>Shut down</a:t>
            </a:r>
            <a:r>
              <a:rPr lang="ru-RU" sz="1800" dirty="0"/>
              <a:t>) блок защиты выдерживает паузу (порядка 30 с) перед отсечением подачи топлива. Если необходимость остановки ГД возникла в ответственный для судна момент, то при определенных признаках неисправности в течение этой паузы </a:t>
            </a:r>
            <a:r>
              <a:rPr lang="en-US" sz="1800" dirty="0"/>
              <a:t>OOW</a:t>
            </a:r>
            <a:r>
              <a:rPr lang="ru-RU" sz="1800" dirty="0"/>
              <a:t> может перевести ГД в аварийный режим работы, в котором он еще может работать определенное время.</a:t>
            </a:r>
          </a:p>
          <a:p>
            <a:pPr marL="0" indent="360000">
              <a:lnSpc>
                <a:spcPct val="110000"/>
              </a:lnSpc>
              <a:spcBef>
                <a:spcPts val="0"/>
              </a:spcBef>
              <a:buNone/>
            </a:pPr>
            <a:r>
              <a:rPr lang="ru-RU" sz="1800" b="1" i="1" dirty="0">
                <a:solidFill>
                  <a:srgbClr val="0070C0"/>
                </a:solidFill>
              </a:rPr>
              <a:t>При появлении неполадки </a:t>
            </a:r>
            <a:r>
              <a:rPr lang="en-US" sz="1800" b="1" dirty="0" smtClean="0">
                <a:solidFill>
                  <a:srgbClr val="0070C0"/>
                </a:solidFill>
              </a:rPr>
              <a:t>II</a:t>
            </a:r>
            <a:r>
              <a:rPr lang="ru-RU" sz="1800" b="1" i="1" dirty="0" smtClean="0">
                <a:solidFill>
                  <a:srgbClr val="0070C0"/>
                </a:solidFill>
              </a:rPr>
              <a:t> </a:t>
            </a:r>
            <a:r>
              <a:rPr lang="ru-RU" sz="1800" b="1" i="1" dirty="0">
                <a:solidFill>
                  <a:srgbClr val="0070C0"/>
                </a:solidFill>
              </a:rPr>
              <a:t>степени</a:t>
            </a:r>
            <a:r>
              <a:rPr lang="ru-RU" sz="1800" dirty="0">
                <a:solidFill>
                  <a:srgbClr val="0070C0"/>
                </a:solidFill>
              </a:rPr>
              <a:t> </a:t>
            </a:r>
            <a:r>
              <a:rPr lang="ru-RU" sz="1800" dirty="0"/>
              <a:t>и предупреждения об автоматическом снижении частоты вращения ГД (</a:t>
            </a:r>
            <a:r>
              <a:rPr lang="en-US" sz="1800" b="1" dirty="0"/>
              <a:t>Slow down</a:t>
            </a:r>
            <a:r>
              <a:rPr lang="ru-RU" sz="1800" dirty="0"/>
              <a:t>) срабатывание блока защиты также происходит с задержкой (порядка 120 с), позволяющей </a:t>
            </a:r>
            <a:r>
              <a:rPr lang="en-US" sz="1800" dirty="0"/>
              <a:t>OOW</a:t>
            </a:r>
            <a:r>
              <a:rPr lang="ru-RU" sz="1800" dirty="0"/>
              <a:t> при необходимости отключить действия по снижению оборотов.</a:t>
            </a:r>
          </a:p>
          <a:p>
            <a:pPr marL="0" indent="360000">
              <a:lnSpc>
                <a:spcPct val="110000"/>
              </a:lnSpc>
              <a:spcBef>
                <a:spcPts val="0"/>
              </a:spcBef>
              <a:buNone/>
            </a:pPr>
            <a:r>
              <a:rPr lang="ru-RU" sz="1800" dirty="0"/>
              <a:t> </a:t>
            </a:r>
          </a:p>
          <a:p>
            <a:pPr marL="0" indent="360000">
              <a:lnSpc>
                <a:spcPct val="110000"/>
              </a:lnSpc>
              <a:spcBef>
                <a:spcPts val="0"/>
              </a:spcBef>
              <a:buNone/>
            </a:pPr>
            <a:r>
              <a:rPr lang="ru-RU" sz="1800" b="1" dirty="0" smtClean="0">
                <a:solidFill>
                  <a:srgbClr val="C00000"/>
                </a:solidFill>
              </a:rPr>
              <a:t>Электронные </a:t>
            </a:r>
            <a:r>
              <a:rPr lang="ru-RU" sz="1800" b="1" dirty="0">
                <a:solidFill>
                  <a:srgbClr val="C00000"/>
                </a:solidFill>
              </a:rPr>
              <a:t>журналы</a:t>
            </a:r>
            <a:r>
              <a:rPr lang="ru-RU" sz="1800" b="1" dirty="0"/>
              <a:t>.</a:t>
            </a:r>
            <a:r>
              <a:rPr lang="ru-RU" sz="1800" dirty="0"/>
              <a:t> </a:t>
            </a:r>
            <a:r>
              <a:rPr lang="en-US" sz="1800" dirty="0"/>
              <a:t>PCS</a:t>
            </a:r>
            <a:r>
              <a:rPr lang="ru-RU" sz="1800" dirty="0"/>
              <a:t> могут вести журналы: контроля ГДУ</a:t>
            </a:r>
            <a:r>
              <a:rPr lang="ru-RU" sz="1800" b="1" dirty="0"/>
              <a:t>, </a:t>
            </a:r>
            <a:r>
              <a:rPr lang="ru-RU" sz="1800" dirty="0"/>
              <a:t>неполадок и нарушений режимов</a:t>
            </a:r>
            <a:r>
              <a:rPr lang="ru-RU" sz="1800" b="1" dirty="0"/>
              <a:t>, </a:t>
            </a:r>
            <a:r>
              <a:rPr lang="ru-RU" sz="1800" dirty="0"/>
              <a:t>маневренных операций. </a:t>
            </a:r>
          </a:p>
          <a:p>
            <a:pPr marL="0" indent="360000">
              <a:lnSpc>
                <a:spcPct val="110000"/>
              </a:lnSpc>
              <a:spcBef>
                <a:spcPts val="0"/>
              </a:spcBef>
              <a:buNone/>
            </a:pPr>
            <a:r>
              <a:rPr lang="ru-RU" sz="1800" b="1" i="1" dirty="0"/>
              <a:t>В журнале контроля </a:t>
            </a:r>
            <a:r>
              <a:rPr lang="ru-RU" sz="1800" dirty="0"/>
              <a:t>периодически регистрируются наиболее важные технологические характеристики ГД и вспомогательных устройств с указанием даты и времени. </a:t>
            </a:r>
          </a:p>
          <a:p>
            <a:pPr marL="0" indent="360000">
              <a:lnSpc>
                <a:spcPct val="110000"/>
              </a:lnSpc>
              <a:spcBef>
                <a:spcPts val="0"/>
              </a:spcBef>
              <a:buNone/>
            </a:pPr>
            <a:r>
              <a:rPr lang="ru-RU" sz="1800" b="1" i="1" dirty="0"/>
              <a:t>Журнал неполадок и нарушений режимов </a:t>
            </a:r>
            <a:r>
              <a:rPr lang="ru-RU" sz="1800" dirty="0"/>
              <a:t>служит для записей ненормальных отклонений параметров с регистрацией точки измерения, величины и направления отклонения, а также времени его появления и исчезновения. </a:t>
            </a:r>
          </a:p>
          <a:p>
            <a:pPr marL="0" indent="360000">
              <a:lnSpc>
                <a:spcPct val="110000"/>
              </a:lnSpc>
              <a:spcBef>
                <a:spcPts val="0"/>
              </a:spcBef>
              <a:buNone/>
            </a:pPr>
            <a:r>
              <a:rPr lang="ru-RU" sz="1800" b="1" i="1" dirty="0"/>
              <a:t>Журнал маневренных операций </a:t>
            </a:r>
            <a:r>
              <a:rPr lang="ru-RU" sz="1800" dirty="0"/>
              <a:t>предназначен для регистрации изменений режимов работы ГД.</a:t>
            </a:r>
          </a:p>
        </p:txBody>
      </p:sp>
      <p:sp>
        <p:nvSpPr>
          <p:cNvPr id="2" name="Номер слайда 1"/>
          <p:cNvSpPr>
            <a:spLocks noGrp="1"/>
          </p:cNvSpPr>
          <p:nvPr>
            <p:ph type="sldNum" sz="quarter" idx="12"/>
          </p:nvPr>
        </p:nvSpPr>
        <p:spPr/>
        <p:txBody>
          <a:bodyPr/>
          <a:lstStyle/>
          <a:p>
            <a:fld id="{A855E182-5C56-4EF6-A9F0-8655470D7349}" type="slidenum">
              <a:rPr lang="ru-RU" smtClean="0"/>
              <a:t>17</a:t>
            </a:fld>
            <a:endParaRPr lang="ru-RU"/>
          </a:p>
        </p:txBody>
      </p:sp>
    </p:spTree>
    <p:extLst>
      <p:ext uri="{BB962C8B-B14F-4D97-AF65-F5344CB8AC3E}">
        <p14:creationId xmlns:p14="http://schemas.microsoft.com/office/powerpoint/2010/main" val="1316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2400" b="1" dirty="0">
                <a:solidFill>
                  <a:srgbClr val="FF00FF"/>
                </a:solidFill>
              </a:rPr>
              <a:t>6. Примеры</a:t>
            </a:r>
            <a:r>
              <a:rPr lang="ru-RU" sz="2400" dirty="0">
                <a:solidFill>
                  <a:srgbClr val="FF00FF"/>
                </a:solidFill>
              </a:rPr>
              <a:t> </a:t>
            </a:r>
            <a:r>
              <a:rPr lang="en-US" sz="2400" b="1" dirty="0">
                <a:solidFill>
                  <a:srgbClr val="FF00FF"/>
                </a:solidFill>
              </a:rPr>
              <a:t>PCS</a:t>
            </a:r>
            <a:endParaRPr lang="ru-RU" sz="2800" dirty="0">
              <a:solidFill>
                <a:srgbClr val="FF00FF"/>
              </a:solidFill>
            </a:endParaRPr>
          </a:p>
        </p:txBody>
      </p:sp>
      <p:sp>
        <p:nvSpPr>
          <p:cNvPr id="3" name="Объект 2"/>
          <p:cNvSpPr>
            <a:spLocks noGrp="1"/>
          </p:cNvSpPr>
          <p:nvPr>
            <p:ph idx="1"/>
          </p:nvPr>
        </p:nvSpPr>
        <p:spPr>
          <a:xfrm>
            <a:off x="1115616" y="692696"/>
            <a:ext cx="7272808" cy="432048"/>
          </a:xfrm>
        </p:spPr>
        <p:txBody>
          <a:bodyPr>
            <a:normAutofit fontScale="92500"/>
          </a:bodyPr>
          <a:lstStyle/>
          <a:p>
            <a:pPr marL="0" indent="0">
              <a:buNone/>
            </a:pPr>
            <a:r>
              <a:rPr lang="ru-RU" sz="2000" b="1" dirty="0">
                <a:solidFill>
                  <a:srgbClr val="7030A0"/>
                </a:solidFill>
              </a:rPr>
              <a:t>Схема панели одной из первых </a:t>
            </a:r>
            <a:r>
              <a:rPr lang="en-US" sz="2000" b="1" dirty="0">
                <a:solidFill>
                  <a:srgbClr val="7030A0"/>
                </a:solidFill>
              </a:rPr>
              <a:t>PCS </a:t>
            </a:r>
            <a:r>
              <a:rPr lang="ru-RU" sz="2000" b="1" dirty="0">
                <a:solidFill>
                  <a:srgbClr val="7030A0"/>
                </a:solidFill>
              </a:rPr>
              <a:t>« </a:t>
            </a:r>
            <a:r>
              <a:rPr lang="en-US" sz="2000" b="1" dirty="0" err="1">
                <a:solidFill>
                  <a:srgbClr val="7030A0"/>
                </a:solidFill>
              </a:rPr>
              <a:t>AutoChief</a:t>
            </a:r>
            <a:r>
              <a:rPr lang="ru-RU" sz="2000" b="1" dirty="0">
                <a:solidFill>
                  <a:srgbClr val="7030A0"/>
                </a:solidFill>
              </a:rPr>
              <a:t>» на мостике судна</a:t>
            </a:r>
            <a:endParaRPr lang="ru-RU" sz="2000" dirty="0">
              <a:solidFill>
                <a:srgbClr val="7030A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5"/>
            <a:ext cx="7994017" cy="5329801"/>
          </a:xfrm>
          <a:prstGeom prst="rect">
            <a:avLst/>
          </a:prstGeom>
          <a:noFill/>
          <a:ln>
            <a:noFill/>
          </a:ln>
        </p:spPr>
      </p:pic>
      <p:sp>
        <p:nvSpPr>
          <p:cNvPr id="5" name="Номер слайда 4"/>
          <p:cNvSpPr>
            <a:spLocks noGrp="1"/>
          </p:cNvSpPr>
          <p:nvPr>
            <p:ph type="sldNum" sz="quarter" idx="12"/>
          </p:nvPr>
        </p:nvSpPr>
        <p:spPr/>
        <p:txBody>
          <a:bodyPr/>
          <a:lstStyle/>
          <a:p>
            <a:fld id="{A855E182-5C56-4EF6-A9F0-8655470D7349}" type="slidenum">
              <a:rPr lang="ru-RU" smtClean="0"/>
              <a:t>18</a:t>
            </a:fld>
            <a:endParaRPr lang="ru-RU"/>
          </a:p>
        </p:txBody>
      </p:sp>
    </p:spTree>
    <p:extLst>
      <p:ext uri="{BB962C8B-B14F-4D97-AF65-F5344CB8AC3E}">
        <p14:creationId xmlns:p14="http://schemas.microsoft.com/office/powerpoint/2010/main" val="156718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1"/>
            <a:ext cx="8229600" cy="5112568"/>
          </a:xfrm>
        </p:spPr>
        <p:txBody>
          <a:bodyPr>
            <a:normAutofit/>
          </a:bodyPr>
          <a:lstStyle/>
          <a:p>
            <a:pPr marL="0" indent="360000">
              <a:spcBef>
                <a:spcPts val="0"/>
              </a:spcBef>
              <a:buNone/>
            </a:pPr>
            <a:r>
              <a:rPr lang="ru-RU" sz="1800" b="1" dirty="0">
                <a:solidFill>
                  <a:srgbClr val="C00000"/>
                </a:solidFill>
              </a:rPr>
              <a:t>Сокращения</a:t>
            </a:r>
            <a:r>
              <a:rPr lang="ru-RU" sz="1800" dirty="0">
                <a:solidFill>
                  <a:srgbClr val="C00000"/>
                </a:solidFill>
              </a:rPr>
              <a:t>:</a:t>
            </a:r>
          </a:p>
          <a:p>
            <a:pPr marL="0" indent="0">
              <a:spcBef>
                <a:spcPts val="0"/>
              </a:spcBef>
              <a:buNone/>
            </a:pPr>
            <a:r>
              <a:rPr lang="en-US" sz="1800" dirty="0"/>
              <a:t>Cam</a:t>
            </a:r>
            <a:r>
              <a:rPr lang="ru-RU" sz="1800" dirty="0"/>
              <a:t> – кулачковый вал (</a:t>
            </a:r>
            <a:r>
              <a:rPr lang="en-US" sz="1800" dirty="0"/>
              <a:t>Camshaft</a:t>
            </a:r>
            <a:r>
              <a:rPr lang="ru-RU" sz="1800" dirty="0"/>
              <a:t>);</a:t>
            </a:r>
          </a:p>
          <a:p>
            <a:pPr marL="0" indent="0">
              <a:spcBef>
                <a:spcPts val="0"/>
              </a:spcBef>
              <a:buNone/>
            </a:pPr>
            <a:r>
              <a:rPr lang="en-US" sz="1800" dirty="0"/>
              <a:t>CFW – </a:t>
            </a:r>
            <a:r>
              <a:rPr lang="ru-RU" sz="1800" dirty="0"/>
              <a:t>охлаждающая вода</a:t>
            </a:r>
            <a:r>
              <a:rPr lang="en-US" sz="1800" dirty="0"/>
              <a:t> (cooling fresh water);</a:t>
            </a:r>
            <a:endParaRPr lang="ru-RU" sz="1800" dirty="0"/>
          </a:p>
          <a:p>
            <a:pPr marL="0" indent="0">
              <a:spcBef>
                <a:spcPts val="0"/>
              </a:spcBef>
              <a:buNone/>
            </a:pPr>
            <a:r>
              <a:rPr lang="en-US" sz="1800" dirty="0" err="1"/>
              <a:t>Combi</a:t>
            </a:r>
            <a:r>
              <a:rPr lang="en-US" sz="1800" dirty="0"/>
              <a:t> - </a:t>
            </a:r>
            <a:r>
              <a:rPr lang="ru-RU" sz="1800" dirty="0"/>
              <a:t>комбинированный</a:t>
            </a:r>
            <a:r>
              <a:rPr lang="en-US" sz="1800" dirty="0"/>
              <a:t> (Combinatory);</a:t>
            </a:r>
            <a:endParaRPr lang="ru-RU" sz="1800" dirty="0"/>
          </a:p>
          <a:p>
            <a:pPr marL="0" indent="0">
              <a:spcBef>
                <a:spcPts val="0"/>
              </a:spcBef>
              <a:buNone/>
            </a:pPr>
            <a:r>
              <a:rPr lang="en-US" sz="1800" dirty="0"/>
              <a:t>Econ - </a:t>
            </a:r>
            <a:r>
              <a:rPr lang="ru-RU" sz="1800" dirty="0"/>
              <a:t>экономический</a:t>
            </a:r>
            <a:r>
              <a:rPr lang="en-US" sz="1800" dirty="0"/>
              <a:t> (Economy);</a:t>
            </a:r>
            <a:endParaRPr lang="ru-RU" sz="1800" dirty="0"/>
          </a:p>
          <a:p>
            <a:pPr marL="0" indent="0">
              <a:spcBef>
                <a:spcPts val="0"/>
              </a:spcBef>
              <a:buNone/>
            </a:pPr>
            <a:r>
              <a:rPr lang="en-US" sz="1800" dirty="0"/>
              <a:t>ECR - </a:t>
            </a:r>
            <a:r>
              <a:rPr lang="ru-RU" sz="1800" dirty="0"/>
              <a:t>ЦПУ</a:t>
            </a:r>
            <a:r>
              <a:rPr lang="en-US" sz="1800" dirty="0"/>
              <a:t> (Engine Control Room);</a:t>
            </a:r>
            <a:endParaRPr lang="ru-RU" sz="1800" dirty="0"/>
          </a:p>
          <a:p>
            <a:pPr marL="0" indent="0">
              <a:spcBef>
                <a:spcPts val="0"/>
              </a:spcBef>
              <a:buNone/>
            </a:pPr>
            <a:r>
              <a:rPr lang="en-US" sz="1800" dirty="0" err="1"/>
              <a:t>Exh</a:t>
            </a:r>
            <a:r>
              <a:rPr lang="en-US" sz="1800" dirty="0"/>
              <a:t> Gas – </a:t>
            </a:r>
            <a:r>
              <a:rPr lang="ru-RU" sz="1800" dirty="0"/>
              <a:t>выхлопной газ</a:t>
            </a:r>
            <a:r>
              <a:rPr lang="en-US" sz="1800" dirty="0"/>
              <a:t> (Exhaust Gas);</a:t>
            </a:r>
            <a:endParaRPr lang="ru-RU" sz="1800" dirty="0"/>
          </a:p>
          <a:p>
            <a:pPr marL="0" indent="0">
              <a:spcBef>
                <a:spcPts val="0"/>
              </a:spcBef>
              <a:buNone/>
            </a:pPr>
            <a:r>
              <a:rPr lang="en-US" sz="1800" dirty="0"/>
              <a:t>Ext – </a:t>
            </a:r>
            <a:r>
              <a:rPr lang="ru-RU" sz="1800" dirty="0"/>
              <a:t>внешний</a:t>
            </a:r>
            <a:r>
              <a:rPr lang="en-US" sz="1800" dirty="0"/>
              <a:t> (External);</a:t>
            </a:r>
            <a:endParaRPr lang="ru-RU" sz="1800" dirty="0"/>
          </a:p>
          <a:p>
            <a:pPr marL="0" indent="0">
              <a:spcBef>
                <a:spcPts val="0"/>
              </a:spcBef>
              <a:buNone/>
            </a:pPr>
            <a:r>
              <a:rPr lang="en-US" sz="1800" dirty="0"/>
              <a:t>LO – </a:t>
            </a:r>
            <a:r>
              <a:rPr lang="ru-RU" sz="1800" dirty="0"/>
              <a:t>смазочное масло</a:t>
            </a:r>
            <a:r>
              <a:rPr lang="en-US" sz="1800" dirty="0"/>
              <a:t> (Lubricated Oil);</a:t>
            </a:r>
            <a:endParaRPr lang="ru-RU" sz="1800" dirty="0"/>
          </a:p>
          <a:p>
            <a:pPr marL="0" indent="0">
              <a:spcBef>
                <a:spcPts val="0"/>
              </a:spcBef>
              <a:buNone/>
            </a:pPr>
            <a:r>
              <a:rPr lang="en-US" sz="1800" dirty="0"/>
              <a:t>ME – </a:t>
            </a:r>
            <a:r>
              <a:rPr lang="ru-RU" sz="1800" dirty="0"/>
              <a:t>главный двигатель</a:t>
            </a:r>
            <a:r>
              <a:rPr lang="en-US" sz="1800" dirty="0"/>
              <a:t> (Main Engine);</a:t>
            </a:r>
            <a:endParaRPr lang="ru-RU" sz="1800" dirty="0"/>
          </a:p>
          <a:p>
            <a:pPr marL="0" indent="0">
              <a:spcBef>
                <a:spcPts val="0"/>
              </a:spcBef>
              <a:buNone/>
            </a:pPr>
            <a:r>
              <a:rPr lang="en-US" sz="1800" dirty="0"/>
              <a:t>PL – </a:t>
            </a:r>
            <a:r>
              <a:rPr lang="ru-RU" sz="1800" dirty="0"/>
              <a:t>низкое давление</a:t>
            </a:r>
            <a:r>
              <a:rPr lang="en-US" sz="1800" dirty="0"/>
              <a:t> (Pressure low);</a:t>
            </a:r>
            <a:endParaRPr lang="ru-RU" sz="1800" dirty="0"/>
          </a:p>
          <a:p>
            <a:pPr marL="0" indent="0">
              <a:spcBef>
                <a:spcPts val="0"/>
              </a:spcBef>
              <a:buNone/>
            </a:pPr>
            <a:r>
              <a:rPr lang="en-US" sz="1800" dirty="0"/>
              <a:t>POS - </a:t>
            </a:r>
            <a:r>
              <a:rPr lang="ru-RU" sz="1800" dirty="0"/>
              <a:t>положение</a:t>
            </a:r>
            <a:r>
              <a:rPr lang="en-US" sz="1800" dirty="0"/>
              <a:t> (Position);</a:t>
            </a:r>
            <a:endParaRPr lang="ru-RU" sz="1800" dirty="0"/>
          </a:p>
          <a:p>
            <a:pPr marL="0" indent="0">
              <a:spcBef>
                <a:spcPts val="0"/>
              </a:spcBef>
              <a:buNone/>
            </a:pPr>
            <a:r>
              <a:rPr lang="en-US" sz="1800" dirty="0" err="1"/>
              <a:t>Scav</a:t>
            </a:r>
            <a:r>
              <a:rPr lang="en-US" sz="1800" dirty="0"/>
              <a:t> Air</a:t>
            </a:r>
            <a:r>
              <a:rPr lang="ru-RU" sz="1800" dirty="0"/>
              <a:t> -  продувочный воздух двигателя (</a:t>
            </a:r>
            <a:r>
              <a:rPr lang="en-US" sz="1800" dirty="0"/>
              <a:t>Scavenge Air</a:t>
            </a:r>
            <a:r>
              <a:rPr lang="ru-RU" sz="1800" dirty="0"/>
              <a:t>);</a:t>
            </a:r>
          </a:p>
          <a:p>
            <a:pPr marL="0" indent="0">
              <a:spcBef>
                <a:spcPts val="0"/>
              </a:spcBef>
              <a:buNone/>
            </a:pPr>
            <a:r>
              <a:rPr lang="en-US" sz="1800" dirty="0"/>
              <a:t>SHD</a:t>
            </a:r>
            <a:r>
              <a:rPr lang="ru-RU" sz="1800" dirty="0"/>
              <a:t> – аварийная остановка двигателя (</a:t>
            </a:r>
            <a:r>
              <a:rPr lang="en-US" sz="1800" dirty="0"/>
              <a:t>Shut down</a:t>
            </a:r>
            <a:r>
              <a:rPr lang="ru-RU" sz="1800" dirty="0"/>
              <a:t>);</a:t>
            </a:r>
          </a:p>
          <a:p>
            <a:pPr marL="0" indent="0">
              <a:spcBef>
                <a:spcPts val="0"/>
              </a:spcBef>
              <a:buNone/>
            </a:pPr>
            <a:r>
              <a:rPr lang="en-US" sz="1800" dirty="0"/>
              <a:t>SLD</a:t>
            </a:r>
            <a:r>
              <a:rPr lang="ru-RU" sz="1800" dirty="0"/>
              <a:t> – аварийное снижение оборотов (</a:t>
            </a:r>
            <a:r>
              <a:rPr lang="en-US" sz="1800" dirty="0"/>
              <a:t>Slow down</a:t>
            </a:r>
            <a:r>
              <a:rPr lang="ru-RU" sz="1800" dirty="0"/>
              <a:t>);</a:t>
            </a:r>
          </a:p>
          <a:p>
            <a:pPr marL="0" indent="0">
              <a:spcBef>
                <a:spcPts val="0"/>
              </a:spcBef>
              <a:buNone/>
            </a:pPr>
            <a:r>
              <a:rPr lang="en-US" sz="1800" dirty="0"/>
              <a:t>TH – </a:t>
            </a:r>
            <a:r>
              <a:rPr lang="ru-RU" sz="1800" dirty="0"/>
              <a:t>высокая температура</a:t>
            </a:r>
            <a:r>
              <a:rPr lang="en-US" sz="1800" dirty="0"/>
              <a:t> (Temperature high);</a:t>
            </a:r>
            <a:endParaRPr lang="ru-RU" sz="1800" dirty="0"/>
          </a:p>
          <a:p>
            <a:pPr marL="0" indent="0">
              <a:spcBef>
                <a:spcPts val="0"/>
              </a:spcBef>
              <a:buNone/>
            </a:pPr>
            <a:r>
              <a:rPr lang="en-US" sz="1800" dirty="0" err="1"/>
              <a:t>Th</a:t>
            </a:r>
            <a:r>
              <a:rPr lang="en-US" sz="1800" dirty="0"/>
              <a:t> Bearing – </a:t>
            </a:r>
            <a:r>
              <a:rPr lang="ru-RU" sz="1800" dirty="0"/>
              <a:t>упорный подшипник</a:t>
            </a:r>
            <a:r>
              <a:rPr lang="en-US" sz="1800" dirty="0"/>
              <a:t> (Thrust Bearing).</a:t>
            </a: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19</a:t>
            </a:fld>
            <a:endParaRPr lang="ru-RU"/>
          </a:p>
        </p:txBody>
      </p:sp>
    </p:spTree>
    <p:extLst>
      <p:ext uri="{BB962C8B-B14F-4D97-AF65-F5344CB8AC3E}">
        <p14:creationId xmlns:p14="http://schemas.microsoft.com/office/powerpoint/2010/main" val="1989624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b="1" dirty="0">
                <a:solidFill>
                  <a:srgbClr val="FF00FF"/>
                </a:solidFill>
              </a:rPr>
              <a:t>1. Общие сведения</a:t>
            </a:r>
            <a:endParaRPr lang="ru-RU" sz="2800" dirty="0">
              <a:solidFill>
                <a:srgbClr val="FF00FF"/>
              </a:solidFill>
            </a:endParaRPr>
          </a:p>
        </p:txBody>
      </p:sp>
      <p:sp>
        <p:nvSpPr>
          <p:cNvPr id="3" name="Объект 2"/>
          <p:cNvSpPr>
            <a:spLocks noGrp="1"/>
          </p:cNvSpPr>
          <p:nvPr>
            <p:ph idx="1"/>
          </p:nvPr>
        </p:nvSpPr>
        <p:spPr>
          <a:xfrm>
            <a:off x="457200" y="764704"/>
            <a:ext cx="8579296" cy="5361459"/>
          </a:xfrm>
        </p:spPr>
        <p:txBody>
          <a:bodyPr>
            <a:normAutofit lnSpcReduction="10000"/>
          </a:bodyPr>
          <a:lstStyle/>
          <a:p>
            <a:pPr marL="0" indent="360000">
              <a:lnSpc>
                <a:spcPct val="110000"/>
              </a:lnSpc>
              <a:spcBef>
                <a:spcPts val="0"/>
              </a:spcBef>
              <a:buNone/>
            </a:pPr>
            <a:r>
              <a:rPr lang="ru-RU" sz="1800" b="1" dirty="0">
                <a:solidFill>
                  <a:srgbClr val="009999"/>
                </a:solidFill>
              </a:rPr>
              <a:t>Степени автоматизации главных судовых ДВС</a:t>
            </a:r>
            <a:r>
              <a:rPr lang="ru-RU" sz="1800" dirty="0">
                <a:solidFill>
                  <a:srgbClr val="009999"/>
                </a:solidFill>
              </a:rPr>
              <a:t>:</a:t>
            </a:r>
          </a:p>
          <a:p>
            <a:pPr>
              <a:lnSpc>
                <a:spcPct val="110000"/>
              </a:lnSpc>
              <a:spcBef>
                <a:spcPts val="0"/>
              </a:spcBef>
            </a:pPr>
            <a:r>
              <a:rPr lang="en-US" sz="1800" b="1" dirty="0"/>
              <a:t>I</a:t>
            </a:r>
            <a:r>
              <a:rPr lang="ru-RU" sz="1800" b="1" dirty="0"/>
              <a:t>. </a:t>
            </a:r>
            <a:r>
              <a:rPr lang="ru-RU" sz="1800" dirty="0"/>
              <a:t>Автоматическое регулирование основных параметров; местное и/или дистанционное управление; индикация, сигнализация и защита. </a:t>
            </a:r>
          </a:p>
          <a:p>
            <a:pPr>
              <a:lnSpc>
                <a:spcPct val="110000"/>
              </a:lnSpc>
              <a:spcBef>
                <a:spcPts val="0"/>
              </a:spcBef>
            </a:pPr>
            <a:r>
              <a:rPr lang="en-US" sz="1800" b="1" dirty="0"/>
              <a:t>II</a:t>
            </a:r>
            <a:r>
              <a:rPr lang="ru-RU" sz="1800" b="1" dirty="0"/>
              <a:t>.</a:t>
            </a:r>
            <a:r>
              <a:rPr lang="ru-RU" sz="1800" dirty="0"/>
              <a:t> Операции </a:t>
            </a:r>
            <a:r>
              <a:rPr lang="en-US" sz="1800" dirty="0"/>
              <a:t>I</a:t>
            </a:r>
            <a:r>
              <a:rPr lang="ru-RU" sz="1800" dirty="0"/>
              <a:t> степени </a:t>
            </a:r>
            <a:r>
              <a:rPr lang="ru-RU" sz="1800" b="1" dirty="0"/>
              <a:t>+</a:t>
            </a:r>
            <a:r>
              <a:rPr lang="ru-RU" sz="1800" dirty="0"/>
              <a:t> дистанционное автоматизированное и/или автоматическое управление, в том числе при совместной работе двигателей. </a:t>
            </a:r>
          </a:p>
          <a:p>
            <a:pPr>
              <a:lnSpc>
                <a:spcPct val="110000"/>
              </a:lnSpc>
              <a:spcBef>
                <a:spcPts val="0"/>
              </a:spcBef>
            </a:pPr>
            <a:r>
              <a:rPr lang="en-US" sz="1800" b="1" dirty="0"/>
              <a:t>III</a:t>
            </a:r>
            <a:r>
              <a:rPr lang="ru-RU" sz="1800" b="1" dirty="0"/>
              <a:t>.</a:t>
            </a:r>
            <a:r>
              <a:rPr lang="ru-RU" sz="1800" dirty="0"/>
              <a:t> Операции </a:t>
            </a:r>
            <a:r>
              <a:rPr lang="en-US" sz="1800" dirty="0"/>
              <a:t>II</a:t>
            </a:r>
            <a:r>
              <a:rPr lang="ru-RU" sz="1800" dirty="0"/>
              <a:t> степени </a:t>
            </a:r>
            <a:r>
              <a:rPr lang="ru-RU" sz="1800" b="1" dirty="0"/>
              <a:t>+</a:t>
            </a:r>
            <a:r>
              <a:rPr lang="ru-RU" sz="1800" dirty="0"/>
              <a:t> дистанционное автоматизированное и/или автоматическое управление вспомогательными агрегатами и/или операциями обслуживания двигателя. </a:t>
            </a:r>
          </a:p>
          <a:p>
            <a:pPr>
              <a:lnSpc>
                <a:spcPct val="110000"/>
              </a:lnSpc>
              <a:spcBef>
                <a:spcPts val="0"/>
              </a:spcBef>
            </a:pPr>
            <a:r>
              <a:rPr lang="en-US" sz="1800" b="1" dirty="0"/>
              <a:t>IV</a:t>
            </a:r>
            <a:r>
              <a:rPr lang="ru-RU" sz="1800" b="1" dirty="0"/>
              <a:t>.</a:t>
            </a:r>
            <a:r>
              <a:rPr lang="ru-RU" sz="1800" dirty="0"/>
              <a:t> Операции </a:t>
            </a:r>
            <a:r>
              <a:rPr lang="en-US" sz="1800" dirty="0"/>
              <a:t>II</a:t>
            </a:r>
            <a:r>
              <a:rPr lang="ru-RU" sz="1800" dirty="0"/>
              <a:t> или </a:t>
            </a:r>
            <a:r>
              <a:rPr lang="en-US" sz="1800" dirty="0"/>
              <a:t>III</a:t>
            </a:r>
            <a:r>
              <a:rPr lang="ru-RU" sz="1800" dirty="0"/>
              <a:t> степени </a:t>
            </a:r>
            <a:r>
              <a:rPr lang="ru-RU" sz="1800" b="1" dirty="0"/>
              <a:t>+</a:t>
            </a:r>
            <a:r>
              <a:rPr lang="ru-RU" sz="1800" dirty="0"/>
              <a:t> централизованное управление и/или централизованный автоматический контроль; автоматизированное и/или автоматическое техническое диагностирование. </a:t>
            </a:r>
          </a:p>
          <a:p>
            <a:pPr marL="0" indent="360000">
              <a:lnSpc>
                <a:spcPct val="110000"/>
              </a:lnSpc>
              <a:spcBef>
                <a:spcPts val="0"/>
              </a:spcBef>
              <a:buNone/>
            </a:pPr>
            <a:r>
              <a:rPr lang="ru-RU" sz="1800" dirty="0"/>
              <a:t> </a:t>
            </a:r>
          </a:p>
          <a:p>
            <a:pPr marL="0" indent="360000">
              <a:lnSpc>
                <a:spcPct val="110000"/>
              </a:lnSpc>
              <a:spcBef>
                <a:spcPts val="0"/>
              </a:spcBef>
              <a:buNone/>
            </a:pPr>
            <a:r>
              <a:rPr lang="ru-RU" sz="1800" b="1" dirty="0">
                <a:solidFill>
                  <a:srgbClr val="C00000"/>
                </a:solidFill>
              </a:rPr>
              <a:t>Объект управления</a:t>
            </a:r>
            <a:r>
              <a:rPr lang="ru-RU" sz="1800" dirty="0">
                <a:solidFill>
                  <a:srgbClr val="C00000"/>
                </a:solidFill>
              </a:rPr>
              <a:t> </a:t>
            </a:r>
            <a:r>
              <a:rPr lang="ru-RU" sz="1800" dirty="0"/>
              <a:t>- судовой </a:t>
            </a:r>
            <a:r>
              <a:rPr lang="ru-RU" sz="1800" dirty="0" err="1"/>
              <a:t>пропульсивный</a:t>
            </a:r>
            <a:r>
              <a:rPr lang="ru-RU" sz="1800" dirty="0"/>
              <a:t> комплекс (</a:t>
            </a:r>
            <a:r>
              <a:rPr lang="en-US" sz="1800" dirty="0"/>
              <a:t>SPC</a:t>
            </a:r>
            <a:r>
              <a:rPr lang="ru-RU" sz="1800" dirty="0"/>
              <a:t> - </a:t>
            </a:r>
            <a:r>
              <a:rPr lang="ru-RU" sz="1800" dirty="0" err="1"/>
              <a:t>ship</a:t>
            </a:r>
            <a:r>
              <a:rPr lang="ru-RU" sz="1800" dirty="0"/>
              <a:t> </a:t>
            </a:r>
            <a:r>
              <a:rPr lang="ru-RU" sz="1800" dirty="0" err="1"/>
              <a:t>propulsion</a:t>
            </a:r>
            <a:r>
              <a:rPr lang="ru-RU" sz="1800" dirty="0"/>
              <a:t> </a:t>
            </a:r>
            <a:r>
              <a:rPr lang="ru-RU" sz="1800" dirty="0" err="1"/>
              <a:t>complex</a:t>
            </a:r>
            <a:r>
              <a:rPr lang="ru-RU" sz="1800" dirty="0"/>
              <a:t>), включающий </a:t>
            </a:r>
            <a:r>
              <a:rPr lang="ru-RU" sz="1800" i="1" dirty="0"/>
              <a:t>ГД</a:t>
            </a:r>
            <a:r>
              <a:rPr lang="ru-RU" sz="1800" dirty="0"/>
              <a:t>, </a:t>
            </a:r>
            <a:r>
              <a:rPr lang="ru-RU" sz="1800" i="1" dirty="0"/>
              <a:t>движитель</a:t>
            </a:r>
            <a:r>
              <a:rPr lang="ru-RU" sz="1800" dirty="0"/>
              <a:t> и </a:t>
            </a:r>
            <a:r>
              <a:rPr lang="ru-RU" sz="1800" i="1" dirty="0"/>
              <a:t>корпус судна</a:t>
            </a:r>
            <a:r>
              <a:rPr lang="ru-RU" sz="1800" dirty="0"/>
              <a:t>. </a:t>
            </a:r>
          </a:p>
          <a:p>
            <a:pPr marL="0" indent="360000">
              <a:lnSpc>
                <a:spcPct val="110000"/>
              </a:lnSpc>
              <a:spcBef>
                <a:spcPts val="0"/>
              </a:spcBef>
              <a:buNone/>
            </a:pPr>
            <a:r>
              <a:rPr lang="ru-RU" sz="1800" b="1" dirty="0"/>
              <a:t> </a:t>
            </a:r>
            <a:r>
              <a:rPr lang="ru-RU" sz="1800" b="1" dirty="0" smtClean="0"/>
              <a:t>Особенности </a:t>
            </a:r>
            <a:r>
              <a:rPr lang="ru-RU" sz="1800" b="1" dirty="0"/>
              <a:t>ОУ:</a:t>
            </a:r>
            <a:endParaRPr lang="ru-RU" sz="1800" dirty="0"/>
          </a:p>
          <a:p>
            <a:pPr lvl="0">
              <a:lnSpc>
                <a:spcPct val="110000"/>
              </a:lnSpc>
              <a:spcBef>
                <a:spcPts val="0"/>
              </a:spcBef>
            </a:pPr>
            <a:r>
              <a:rPr lang="ru-RU" sz="1800" dirty="0"/>
              <a:t>зависимость свойств от условий работы (волнения, мелководья, загрузки, и т.д.);</a:t>
            </a:r>
          </a:p>
          <a:p>
            <a:pPr lvl="0">
              <a:lnSpc>
                <a:spcPct val="110000"/>
              </a:lnSpc>
              <a:spcBef>
                <a:spcPts val="0"/>
              </a:spcBef>
            </a:pPr>
            <a:r>
              <a:rPr lang="ru-RU" sz="1800" dirty="0"/>
              <a:t>сложность, в первую очередь это касается ГД; </a:t>
            </a:r>
          </a:p>
          <a:p>
            <a:pPr>
              <a:lnSpc>
                <a:spcPct val="110000"/>
              </a:lnSpc>
              <a:spcBef>
                <a:spcPts val="0"/>
              </a:spcBef>
            </a:pPr>
            <a:r>
              <a:rPr lang="ru-RU" sz="1800" dirty="0"/>
              <a:t>изменение свойств с течением времени.</a:t>
            </a:r>
          </a:p>
        </p:txBody>
      </p:sp>
      <p:sp>
        <p:nvSpPr>
          <p:cNvPr id="4" name="Номер слайда 3"/>
          <p:cNvSpPr>
            <a:spLocks noGrp="1"/>
          </p:cNvSpPr>
          <p:nvPr>
            <p:ph type="sldNum" sz="quarter" idx="12"/>
          </p:nvPr>
        </p:nvSpPr>
        <p:spPr/>
        <p:txBody>
          <a:bodyPr/>
          <a:lstStyle/>
          <a:p>
            <a:fld id="{A855E182-5C56-4EF6-A9F0-8655470D7349}" type="slidenum">
              <a:rPr lang="ru-RU" smtClean="0"/>
              <a:t>2</a:t>
            </a:fld>
            <a:endParaRPr lang="ru-RU"/>
          </a:p>
        </p:txBody>
      </p:sp>
    </p:spTree>
    <p:extLst>
      <p:ext uri="{BB962C8B-B14F-4D97-AF65-F5344CB8AC3E}">
        <p14:creationId xmlns:p14="http://schemas.microsoft.com/office/powerpoint/2010/main" val="3194983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lnSpcReduction="10000"/>
          </a:bodyPr>
          <a:lstStyle/>
          <a:p>
            <a:pPr marL="0" indent="360000">
              <a:lnSpc>
                <a:spcPct val="110000"/>
              </a:lnSpc>
              <a:spcBef>
                <a:spcPts val="0"/>
              </a:spcBef>
              <a:buNone/>
            </a:pPr>
            <a:r>
              <a:rPr lang="ru-RU" sz="1800" b="1" dirty="0">
                <a:solidFill>
                  <a:srgbClr val="C00000"/>
                </a:solidFill>
              </a:rPr>
              <a:t>Индикаторы основных параметров ГДУ:</a:t>
            </a:r>
            <a:r>
              <a:rPr lang="ru-RU" sz="1800" dirty="0">
                <a:solidFill>
                  <a:srgbClr val="C00000"/>
                </a:solidFill>
              </a:rPr>
              <a:t> </a:t>
            </a:r>
          </a:p>
          <a:p>
            <a:pPr lvl="0">
              <a:lnSpc>
                <a:spcPct val="110000"/>
              </a:lnSpc>
              <a:spcBef>
                <a:spcPts val="0"/>
              </a:spcBef>
            </a:pPr>
            <a:r>
              <a:rPr lang="ru-RU" sz="1800" dirty="0"/>
              <a:t>«</a:t>
            </a:r>
            <a:r>
              <a:rPr lang="en-US" sz="1800" dirty="0"/>
              <a:t>START AIR PRESS</a:t>
            </a:r>
            <a:r>
              <a:rPr lang="ru-RU" sz="1800" dirty="0"/>
              <a:t>» - давления пускового воздуха, </a:t>
            </a:r>
          </a:p>
          <a:p>
            <a:pPr lvl="0">
              <a:lnSpc>
                <a:spcPct val="110000"/>
              </a:lnSpc>
              <a:spcBef>
                <a:spcPts val="0"/>
              </a:spcBef>
            </a:pPr>
            <a:r>
              <a:rPr lang="ru-RU" sz="1800" dirty="0"/>
              <a:t>«</a:t>
            </a:r>
            <a:r>
              <a:rPr lang="en-US" sz="1800" dirty="0"/>
              <a:t>PROPELLER SPEED</a:t>
            </a:r>
            <a:r>
              <a:rPr lang="ru-RU" sz="1800" dirty="0"/>
              <a:t>» - частоты и направления вращения винта, </a:t>
            </a:r>
          </a:p>
          <a:p>
            <a:pPr lvl="0">
              <a:lnSpc>
                <a:spcPct val="110000"/>
              </a:lnSpc>
              <a:spcBef>
                <a:spcPts val="0"/>
              </a:spcBef>
            </a:pPr>
            <a:r>
              <a:rPr lang="ru-RU" sz="1800" dirty="0"/>
              <a:t>«</a:t>
            </a:r>
            <a:r>
              <a:rPr lang="en-US" sz="1800" dirty="0"/>
              <a:t>FUEL ECONOMY</a:t>
            </a:r>
            <a:r>
              <a:rPr lang="ru-RU" sz="1800" dirty="0"/>
              <a:t>» - экономии топлива, </a:t>
            </a:r>
          </a:p>
          <a:p>
            <a:pPr lvl="0">
              <a:lnSpc>
                <a:spcPct val="110000"/>
              </a:lnSpc>
              <a:spcBef>
                <a:spcPts val="0"/>
              </a:spcBef>
            </a:pPr>
            <a:r>
              <a:rPr lang="ru-RU" sz="1800" dirty="0"/>
              <a:t>«</a:t>
            </a:r>
            <a:r>
              <a:rPr lang="en-US" sz="1800" dirty="0"/>
              <a:t>SHIP SPEED</a:t>
            </a:r>
            <a:r>
              <a:rPr lang="ru-RU" sz="1800" dirty="0"/>
              <a:t>» - скорости и направления движения судна.</a:t>
            </a:r>
          </a:p>
          <a:p>
            <a:pPr marL="0" indent="360000">
              <a:lnSpc>
                <a:spcPct val="110000"/>
              </a:lnSpc>
              <a:spcBef>
                <a:spcPts val="0"/>
              </a:spcBef>
              <a:buNone/>
            </a:pPr>
            <a:r>
              <a:rPr lang="uk-UA" sz="1800" b="1" dirty="0" err="1" smtClean="0">
                <a:solidFill>
                  <a:srgbClr val="C00000"/>
                </a:solidFill>
              </a:rPr>
              <a:t>Органы</a:t>
            </a:r>
            <a:r>
              <a:rPr lang="uk-UA" sz="1800" b="1" dirty="0" smtClean="0">
                <a:solidFill>
                  <a:srgbClr val="C00000"/>
                </a:solidFill>
              </a:rPr>
              <a:t> </a:t>
            </a:r>
            <a:r>
              <a:rPr lang="ru-RU" sz="1800" b="1" dirty="0">
                <a:solidFill>
                  <a:srgbClr val="C00000"/>
                </a:solidFill>
              </a:rPr>
              <a:t>«</a:t>
            </a:r>
            <a:r>
              <a:rPr lang="en-US" sz="1800" b="1" dirty="0">
                <a:solidFill>
                  <a:srgbClr val="C00000"/>
                </a:solidFill>
              </a:rPr>
              <a:t>ME status</a:t>
            </a:r>
            <a:r>
              <a:rPr lang="ru-RU" sz="1800" b="1" dirty="0">
                <a:solidFill>
                  <a:srgbClr val="C00000"/>
                </a:solidFill>
              </a:rPr>
              <a:t>» для выбора статуса ГДУ: </a:t>
            </a:r>
            <a:endParaRPr lang="ru-RU" sz="1800" dirty="0">
              <a:solidFill>
                <a:srgbClr val="C00000"/>
              </a:solidFill>
            </a:endParaRPr>
          </a:p>
          <a:p>
            <a:pPr lvl="0">
              <a:lnSpc>
                <a:spcPct val="110000"/>
              </a:lnSpc>
              <a:spcBef>
                <a:spcPts val="0"/>
              </a:spcBef>
            </a:pPr>
            <a:r>
              <a:rPr lang="ru-RU" sz="1800" dirty="0"/>
              <a:t>«</a:t>
            </a:r>
            <a:r>
              <a:rPr lang="en-US" sz="1800" dirty="0"/>
              <a:t>Finish with ME</a:t>
            </a:r>
            <a:r>
              <a:rPr lang="ru-RU" sz="1800" dirty="0"/>
              <a:t>» - ГД остановлен, обслуживающие его механизмы выключены, пусковой воздух закрыт; </a:t>
            </a:r>
          </a:p>
          <a:p>
            <a:pPr lvl="0">
              <a:lnSpc>
                <a:spcPct val="110000"/>
              </a:lnSpc>
              <a:spcBef>
                <a:spcPts val="0"/>
              </a:spcBef>
            </a:pPr>
            <a:r>
              <a:rPr lang="ru-RU" sz="1800" dirty="0"/>
              <a:t>«</a:t>
            </a:r>
            <a:r>
              <a:rPr lang="en-US" sz="1800" dirty="0"/>
              <a:t>ECR Stand By</a:t>
            </a:r>
            <a:r>
              <a:rPr lang="ru-RU" sz="1800" dirty="0"/>
              <a:t>» - ГД должна быть готова к маневрированию, вахтенный механик находиться в ЦПУ (судно управляется с мостика). </a:t>
            </a:r>
          </a:p>
          <a:p>
            <a:pPr lvl="0">
              <a:lnSpc>
                <a:spcPct val="110000"/>
              </a:lnSpc>
              <a:spcBef>
                <a:spcPts val="0"/>
              </a:spcBef>
            </a:pPr>
            <a:r>
              <a:rPr lang="ru-RU" sz="1800" dirty="0"/>
              <a:t>«</a:t>
            </a:r>
            <a:r>
              <a:rPr lang="en-US" sz="1800" dirty="0"/>
              <a:t>At Sea</a:t>
            </a:r>
            <a:r>
              <a:rPr lang="ru-RU" sz="1800" dirty="0"/>
              <a:t>» - судно в море, управление ГД с мостика, </a:t>
            </a:r>
            <a:r>
              <a:rPr lang="en-US" sz="1800" dirty="0"/>
              <a:t>ER</a:t>
            </a:r>
            <a:r>
              <a:rPr lang="ru-RU" sz="1800" dirty="0"/>
              <a:t> без механика.</a:t>
            </a:r>
          </a:p>
          <a:p>
            <a:pPr marL="0" indent="360000">
              <a:lnSpc>
                <a:spcPct val="110000"/>
              </a:lnSpc>
              <a:spcBef>
                <a:spcPts val="0"/>
              </a:spcBef>
              <a:buNone/>
            </a:pPr>
            <a:r>
              <a:rPr lang="ru-RU" sz="1800" b="1" dirty="0" smtClean="0">
                <a:solidFill>
                  <a:srgbClr val="C00000"/>
                </a:solidFill>
              </a:rPr>
              <a:t>Органы </a:t>
            </a:r>
            <a:r>
              <a:rPr lang="ru-RU" sz="1800" b="1" dirty="0">
                <a:solidFill>
                  <a:srgbClr val="C00000"/>
                </a:solidFill>
              </a:rPr>
              <a:t>«</a:t>
            </a:r>
            <a:r>
              <a:rPr lang="en-US" sz="1800" b="1" dirty="0">
                <a:solidFill>
                  <a:srgbClr val="C00000"/>
                </a:solidFill>
              </a:rPr>
              <a:t>Responsibility Transfer</a:t>
            </a:r>
            <a:r>
              <a:rPr lang="ru-RU" sz="1800" b="1" dirty="0">
                <a:solidFill>
                  <a:srgbClr val="C00000"/>
                </a:solidFill>
              </a:rPr>
              <a:t>» для выбора поста управления:</a:t>
            </a:r>
            <a:r>
              <a:rPr lang="ru-RU" sz="1800" dirty="0">
                <a:solidFill>
                  <a:srgbClr val="C00000"/>
                </a:solidFill>
              </a:rPr>
              <a:t> </a:t>
            </a:r>
          </a:p>
          <a:p>
            <a:pPr lvl="0">
              <a:lnSpc>
                <a:spcPct val="110000"/>
              </a:lnSpc>
              <a:spcBef>
                <a:spcPts val="0"/>
              </a:spcBef>
            </a:pPr>
            <a:r>
              <a:rPr lang="ru-RU" sz="1800" dirty="0"/>
              <a:t>«</a:t>
            </a:r>
            <a:r>
              <a:rPr lang="en-US" sz="1800" dirty="0"/>
              <a:t>Local</a:t>
            </a:r>
            <a:r>
              <a:rPr lang="ru-RU" sz="1800" dirty="0"/>
              <a:t>» - Аварийное управление с местного поста; </a:t>
            </a:r>
          </a:p>
          <a:p>
            <a:pPr lvl="0">
              <a:lnSpc>
                <a:spcPct val="110000"/>
              </a:lnSpc>
              <a:spcBef>
                <a:spcPts val="0"/>
              </a:spcBef>
            </a:pPr>
            <a:r>
              <a:rPr lang="ru-RU" sz="1800" dirty="0" smtClean="0"/>
              <a:t>«</a:t>
            </a:r>
            <a:r>
              <a:rPr lang="en-US" sz="1800" dirty="0"/>
              <a:t>ECR</a:t>
            </a:r>
            <a:r>
              <a:rPr lang="ru-RU" sz="1800" dirty="0" smtClean="0"/>
              <a:t>» </a:t>
            </a:r>
            <a:r>
              <a:rPr lang="ru-RU" sz="1800" dirty="0"/>
              <a:t>- управление из ЦПУ (при проблемах с работой или неполадках </a:t>
            </a:r>
            <a:r>
              <a:rPr lang="en-US" sz="1800" dirty="0"/>
              <a:t>PCS</a:t>
            </a:r>
            <a:r>
              <a:rPr lang="ru-RU" sz="1800" dirty="0"/>
              <a:t>). </a:t>
            </a:r>
          </a:p>
          <a:p>
            <a:pPr lvl="0">
              <a:lnSpc>
                <a:spcPct val="110000"/>
              </a:lnSpc>
              <a:spcBef>
                <a:spcPts val="0"/>
              </a:spcBef>
            </a:pPr>
            <a:r>
              <a:rPr lang="ru-RU" sz="1800" dirty="0"/>
              <a:t>«</a:t>
            </a:r>
            <a:r>
              <a:rPr lang="en-US" sz="1800" dirty="0"/>
              <a:t>Bridge</a:t>
            </a:r>
            <a:r>
              <a:rPr lang="ru-RU" sz="1800" dirty="0"/>
              <a:t>» - управление с мостика.</a:t>
            </a:r>
          </a:p>
          <a:p>
            <a:pPr marL="0" indent="360000">
              <a:lnSpc>
                <a:spcPct val="110000"/>
              </a:lnSpc>
              <a:spcBef>
                <a:spcPts val="0"/>
              </a:spcBef>
              <a:buNone/>
            </a:pPr>
            <a:r>
              <a:rPr lang="ru-RU" sz="1800" b="1" dirty="0">
                <a:solidFill>
                  <a:srgbClr val="C00000"/>
                </a:solidFill>
              </a:rPr>
              <a:t>Индикаторы для ГДУ с </a:t>
            </a:r>
            <a:r>
              <a:rPr lang="ru-RU" sz="1800" b="1" dirty="0" smtClean="0">
                <a:solidFill>
                  <a:srgbClr val="C00000"/>
                </a:solidFill>
              </a:rPr>
              <a:t>ВРШ</a:t>
            </a:r>
            <a:r>
              <a:rPr lang="en-US" sz="1800" b="1" dirty="0">
                <a:solidFill>
                  <a:srgbClr val="C00000"/>
                </a:solidFill>
              </a:rPr>
              <a:t>:</a:t>
            </a:r>
            <a:endParaRPr lang="ru-RU" sz="1800" dirty="0">
              <a:solidFill>
                <a:srgbClr val="C00000"/>
              </a:solidFill>
            </a:endParaRPr>
          </a:p>
          <a:p>
            <a:pPr lvl="0">
              <a:lnSpc>
                <a:spcPct val="110000"/>
              </a:lnSpc>
              <a:spcBef>
                <a:spcPts val="0"/>
              </a:spcBef>
            </a:pPr>
            <a:r>
              <a:rPr lang="ru-RU" sz="1800" dirty="0"/>
              <a:t>«</a:t>
            </a:r>
            <a:r>
              <a:rPr lang="en-US" sz="1800" dirty="0"/>
              <a:t>ME rpm Actual</a:t>
            </a:r>
            <a:r>
              <a:rPr lang="ru-RU" sz="1800" dirty="0"/>
              <a:t>» – действительной </a:t>
            </a:r>
            <a:r>
              <a:rPr lang="en-US" sz="1800" dirty="0"/>
              <a:t>RPM</a:t>
            </a:r>
            <a:r>
              <a:rPr lang="ru-RU" sz="1800" dirty="0"/>
              <a:t>;</a:t>
            </a:r>
          </a:p>
          <a:p>
            <a:pPr lvl="0">
              <a:lnSpc>
                <a:spcPct val="110000"/>
              </a:lnSpc>
              <a:spcBef>
                <a:spcPts val="0"/>
              </a:spcBef>
            </a:pPr>
            <a:r>
              <a:rPr lang="en-US" sz="1800" dirty="0"/>
              <a:t>«ME rpm Command» - </a:t>
            </a:r>
            <a:r>
              <a:rPr lang="ru-RU" sz="1800" dirty="0"/>
              <a:t>заданной</a:t>
            </a:r>
            <a:r>
              <a:rPr lang="en-US" sz="1800" dirty="0"/>
              <a:t> RPM;</a:t>
            </a:r>
            <a:endParaRPr lang="ru-RU" sz="1800" dirty="0"/>
          </a:p>
          <a:p>
            <a:pPr lvl="0">
              <a:lnSpc>
                <a:spcPct val="110000"/>
              </a:lnSpc>
              <a:spcBef>
                <a:spcPts val="0"/>
              </a:spcBef>
            </a:pPr>
            <a:r>
              <a:rPr lang="en-US" sz="1800" dirty="0"/>
              <a:t>«Fixed Speed </a:t>
            </a:r>
            <a:r>
              <a:rPr lang="en-US" sz="1800" dirty="0" err="1"/>
              <a:t>Setpoint</a:t>
            </a:r>
            <a:r>
              <a:rPr lang="en-US" sz="1800" dirty="0"/>
              <a:t>» - </a:t>
            </a:r>
            <a:r>
              <a:rPr lang="ru-RU" sz="1800" dirty="0"/>
              <a:t>постоянной</a:t>
            </a:r>
            <a:r>
              <a:rPr lang="en-US" sz="1800" dirty="0"/>
              <a:t> RPM;</a:t>
            </a:r>
            <a:endParaRPr lang="ru-RU" sz="1800" dirty="0"/>
          </a:p>
          <a:p>
            <a:pPr lvl="0">
              <a:lnSpc>
                <a:spcPct val="110000"/>
              </a:lnSpc>
              <a:spcBef>
                <a:spcPts val="0"/>
              </a:spcBef>
            </a:pPr>
            <a:r>
              <a:rPr lang="ru-RU" sz="1800" dirty="0"/>
              <a:t>«</a:t>
            </a:r>
            <a:r>
              <a:rPr lang="en-US" sz="1800" dirty="0"/>
              <a:t>Propeller Pitch</a:t>
            </a:r>
            <a:r>
              <a:rPr lang="ru-RU" sz="1800" dirty="0"/>
              <a:t>» - шага винта.</a:t>
            </a:r>
          </a:p>
          <a:p>
            <a:pPr>
              <a:lnSpc>
                <a:spcPct val="110000"/>
              </a:lnSpc>
              <a:spcBef>
                <a:spcPts val="0"/>
              </a:spcBef>
            </a:pP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20</a:t>
            </a:fld>
            <a:endParaRPr lang="ru-RU"/>
          </a:p>
        </p:txBody>
      </p:sp>
    </p:spTree>
    <p:extLst>
      <p:ext uri="{BB962C8B-B14F-4D97-AF65-F5344CB8AC3E}">
        <p14:creationId xmlns:p14="http://schemas.microsoft.com/office/powerpoint/2010/main" val="533040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7"/>
            <a:ext cx="8229600" cy="4896544"/>
          </a:xfrm>
        </p:spPr>
        <p:txBody>
          <a:bodyPr>
            <a:normAutofit/>
          </a:bodyPr>
          <a:lstStyle/>
          <a:p>
            <a:pPr marL="0" indent="360000">
              <a:spcBef>
                <a:spcPts val="0"/>
              </a:spcBef>
              <a:buNone/>
            </a:pPr>
            <a:r>
              <a:rPr lang="ru-RU" sz="1800" b="1" dirty="0">
                <a:solidFill>
                  <a:srgbClr val="C00000"/>
                </a:solidFill>
              </a:rPr>
              <a:t>Телеграфы</a:t>
            </a:r>
            <a:r>
              <a:rPr lang="ru-RU" sz="1800" dirty="0">
                <a:solidFill>
                  <a:srgbClr val="C00000"/>
                </a:solidFill>
              </a:rPr>
              <a:t>:</a:t>
            </a:r>
            <a:r>
              <a:rPr lang="ru-RU" sz="1800" dirty="0"/>
              <a:t> </a:t>
            </a:r>
          </a:p>
          <a:p>
            <a:pPr lvl="0">
              <a:spcBef>
                <a:spcPts val="0"/>
              </a:spcBef>
            </a:pPr>
            <a:r>
              <a:rPr lang="ru-RU" sz="1800" dirty="0"/>
              <a:t>кнопочный - для назначения основных режимов хода; </a:t>
            </a:r>
          </a:p>
          <a:p>
            <a:pPr lvl="0">
              <a:spcBef>
                <a:spcPts val="0"/>
              </a:spcBef>
            </a:pPr>
            <a:r>
              <a:rPr lang="ru-RU" sz="1800" dirty="0"/>
              <a:t>с рукояткой  -  для плавной установки </a:t>
            </a:r>
            <a:r>
              <a:rPr lang="en-US" sz="1800" dirty="0"/>
              <a:t>RPM</a:t>
            </a:r>
            <a:r>
              <a:rPr lang="ru-RU" sz="1800" dirty="0"/>
              <a:t>.</a:t>
            </a:r>
          </a:p>
          <a:p>
            <a:pPr marL="0" indent="360000">
              <a:spcBef>
                <a:spcPts val="0"/>
              </a:spcBef>
              <a:buNone/>
            </a:pPr>
            <a:r>
              <a:rPr lang="ru-RU" sz="1800" b="1" dirty="0"/>
              <a:t> </a:t>
            </a:r>
            <a:r>
              <a:rPr lang="ru-RU" sz="1800" b="1" dirty="0" smtClean="0">
                <a:solidFill>
                  <a:srgbClr val="C00000"/>
                </a:solidFill>
              </a:rPr>
              <a:t>Переключатели </a:t>
            </a:r>
            <a:r>
              <a:rPr lang="ru-RU" sz="1800" b="1" dirty="0">
                <a:solidFill>
                  <a:srgbClr val="C00000"/>
                </a:solidFill>
              </a:rPr>
              <a:t>режимов</a:t>
            </a:r>
            <a:r>
              <a:rPr lang="ru-RU" sz="1800" dirty="0">
                <a:solidFill>
                  <a:srgbClr val="C00000"/>
                </a:solidFill>
              </a:rPr>
              <a:t> </a:t>
            </a:r>
            <a:r>
              <a:rPr lang="ru-RU" sz="1800" b="1" dirty="0">
                <a:solidFill>
                  <a:srgbClr val="C00000"/>
                </a:solidFill>
              </a:rPr>
              <a:t>для ГДУ с </a:t>
            </a:r>
            <a:r>
              <a:rPr lang="ru-RU" sz="1800" b="1" dirty="0" smtClean="0">
                <a:solidFill>
                  <a:srgbClr val="C00000"/>
                </a:solidFill>
              </a:rPr>
              <a:t>ВРШ:</a:t>
            </a:r>
            <a:r>
              <a:rPr lang="ru-RU" sz="1800" dirty="0" smtClean="0">
                <a:solidFill>
                  <a:srgbClr val="C00000"/>
                </a:solidFill>
              </a:rPr>
              <a:t> </a:t>
            </a:r>
            <a:endParaRPr lang="ru-RU" sz="1800" dirty="0">
              <a:solidFill>
                <a:srgbClr val="C00000"/>
              </a:solidFill>
            </a:endParaRPr>
          </a:p>
          <a:p>
            <a:pPr lvl="0">
              <a:spcBef>
                <a:spcPts val="0"/>
              </a:spcBef>
            </a:pPr>
            <a:r>
              <a:rPr lang="ru-RU" sz="1800" dirty="0"/>
              <a:t>«</a:t>
            </a:r>
            <a:r>
              <a:rPr lang="en-US" sz="1800" dirty="0"/>
              <a:t>Fixed Pitch</a:t>
            </a:r>
            <a:r>
              <a:rPr lang="ru-RU" sz="1800" dirty="0"/>
              <a:t>» - шаг ВРШ для режима ППХ. При изменении положения рукоятки телеграфа изменяется </a:t>
            </a:r>
            <a:r>
              <a:rPr lang="en-US" sz="1800" dirty="0"/>
              <a:t>RPM</a:t>
            </a:r>
            <a:r>
              <a:rPr lang="ru-RU" sz="1800" dirty="0"/>
              <a:t>.</a:t>
            </a:r>
          </a:p>
          <a:p>
            <a:pPr lvl="0">
              <a:spcBef>
                <a:spcPts val="0"/>
              </a:spcBef>
            </a:pPr>
            <a:r>
              <a:rPr lang="ru-RU" sz="1800" dirty="0"/>
              <a:t>(</a:t>
            </a:r>
            <a:r>
              <a:rPr lang="en-US" sz="1800" dirty="0" err="1"/>
              <a:t>Combi</a:t>
            </a:r>
            <a:r>
              <a:rPr lang="ru-RU" sz="1800" dirty="0"/>
              <a:t>) - при назначении телеграфом режима хода меняется шаг винта и </a:t>
            </a:r>
            <a:r>
              <a:rPr lang="en-US" sz="1800" dirty="0"/>
              <a:t>RPM</a:t>
            </a:r>
            <a:r>
              <a:rPr lang="ru-RU" sz="1800" dirty="0"/>
              <a:t> в соответствии с установленной зависимостью между этими параметрами. </a:t>
            </a:r>
          </a:p>
          <a:p>
            <a:pPr lvl="0">
              <a:spcBef>
                <a:spcPts val="0"/>
              </a:spcBef>
            </a:pPr>
            <a:r>
              <a:rPr lang="ru-RU" sz="1800" dirty="0"/>
              <a:t>«</a:t>
            </a:r>
            <a:r>
              <a:rPr lang="en-US" sz="1800" dirty="0"/>
              <a:t>Econ</a:t>
            </a:r>
            <a:r>
              <a:rPr lang="ru-RU" sz="1800" dirty="0"/>
              <a:t>» - выбираются </a:t>
            </a:r>
            <a:r>
              <a:rPr lang="ru-RU" sz="1800" dirty="0" err="1" smtClean="0"/>
              <a:t>наилуч</a:t>
            </a:r>
            <a:r>
              <a:rPr lang="ru-RU" sz="1800" dirty="0" smtClean="0"/>
              <a:t>. для зад. </a:t>
            </a:r>
            <a:r>
              <a:rPr lang="ru-RU" sz="1800" dirty="0"/>
              <a:t>хода </a:t>
            </a:r>
            <a:r>
              <a:rPr lang="ru-RU" sz="1800" dirty="0" smtClean="0"/>
              <a:t>при </a:t>
            </a:r>
            <a:r>
              <a:rPr lang="ru-RU" sz="1800" dirty="0"/>
              <a:t>данных условиях шаг и </a:t>
            </a:r>
            <a:r>
              <a:rPr lang="en-US" sz="1800" dirty="0"/>
              <a:t>RPM</a:t>
            </a:r>
            <a:r>
              <a:rPr lang="ru-RU" sz="1800" dirty="0"/>
              <a:t>.</a:t>
            </a:r>
          </a:p>
          <a:p>
            <a:pPr lvl="0">
              <a:spcBef>
                <a:spcPts val="0"/>
              </a:spcBef>
            </a:pPr>
            <a:r>
              <a:rPr lang="ru-RU" sz="1800" dirty="0"/>
              <a:t>«</a:t>
            </a:r>
            <a:r>
              <a:rPr lang="en-US" sz="1800" dirty="0"/>
              <a:t>Fixed Speed</a:t>
            </a:r>
            <a:r>
              <a:rPr lang="ru-RU" sz="1800" dirty="0"/>
              <a:t>» - </a:t>
            </a:r>
            <a:r>
              <a:rPr lang="en-US" sz="1800" dirty="0"/>
              <a:t>RPM</a:t>
            </a:r>
            <a:r>
              <a:rPr lang="ru-RU" sz="1800" dirty="0"/>
              <a:t> постоянна, изменение хода изменением шага ВРШ.</a:t>
            </a:r>
          </a:p>
          <a:p>
            <a:pPr marL="0" indent="0" algn="ctr">
              <a:spcBef>
                <a:spcPts val="0"/>
              </a:spcBef>
              <a:buNone/>
            </a:pPr>
            <a:r>
              <a:rPr lang="ru-RU" sz="1800" dirty="0"/>
              <a:t> </a:t>
            </a:r>
            <a:r>
              <a:rPr lang="ru-RU" sz="1800" b="1" dirty="0" smtClean="0"/>
              <a:t>«</a:t>
            </a:r>
            <a:r>
              <a:rPr lang="en-US" sz="1800" b="1" dirty="0" err="1"/>
              <a:t>Emerg</a:t>
            </a:r>
            <a:r>
              <a:rPr lang="en-US" sz="1800" b="1" dirty="0"/>
              <a:t> Stop</a:t>
            </a:r>
            <a:r>
              <a:rPr lang="ru-RU" sz="1800" b="1" dirty="0"/>
              <a:t>»</a:t>
            </a:r>
            <a:r>
              <a:rPr lang="ru-RU" sz="1800" dirty="0"/>
              <a:t> - аварийная остановка двигателя.</a:t>
            </a:r>
          </a:p>
          <a:p>
            <a:pPr marL="0" indent="360000">
              <a:spcBef>
                <a:spcPts val="0"/>
              </a:spcBef>
              <a:buNone/>
            </a:pPr>
            <a:endParaRPr lang="ru-RU" sz="1800" b="1" dirty="0" smtClean="0">
              <a:solidFill>
                <a:srgbClr val="C00000"/>
              </a:solidFill>
            </a:endParaRPr>
          </a:p>
          <a:p>
            <a:pPr marL="0" indent="360000">
              <a:spcBef>
                <a:spcPts val="0"/>
              </a:spcBef>
              <a:buNone/>
            </a:pPr>
            <a:r>
              <a:rPr lang="ru-RU" sz="1800" b="1" dirty="0" smtClean="0">
                <a:solidFill>
                  <a:srgbClr val="C00000"/>
                </a:solidFill>
              </a:rPr>
              <a:t>Индикаторы для </a:t>
            </a:r>
            <a:r>
              <a:rPr lang="ru-RU" sz="1800" b="1" dirty="0">
                <a:solidFill>
                  <a:srgbClr val="C00000"/>
                </a:solidFill>
              </a:rPr>
              <a:t>ГДУ с </a:t>
            </a:r>
            <a:r>
              <a:rPr lang="ru-RU" sz="1800" b="1" dirty="0" smtClean="0">
                <a:solidFill>
                  <a:srgbClr val="C00000"/>
                </a:solidFill>
              </a:rPr>
              <a:t>ВФШ:</a:t>
            </a:r>
            <a:r>
              <a:rPr lang="ru-RU" sz="1800" dirty="0" smtClean="0">
                <a:solidFill>
                  <a:srgbClr val="C00000"/>
                </a:solidFill>
              </a:rPr>
              <a:t> </a:t>
            </a:r>
            <a:endParaRPr lang="ru-RU" sz="1800" dirty="0">
              <a:solidFill>
                <a:srgbClr val="C00000"/>
              </a:solidFill>
            </a:endParaRPr>
          </a:p>
          <a:p>
            <a:pPr lvl="0">
              <a:spcBef>
                <a:spcPts val="0"/>
              </a:spcBef>
            </a:pPr>
            <a:r>
              <a:rPr lang="ru-RU" sz="1800" dirty="0"/>
              <a:t>«</a:t>
            </a:r>
            <a:r>
              <a:rPr lang="en-US" sz="1800" dirty="0"/>
              <a:t>AST</a:t>
            </a:r>
            <a:r>
              <a:rPr lang="ru-RU" sz="1800" dirty="0"/>
              <a:t>», «</a:t>
            </a:r>
            <a:r>
              <a:rPr lang="en-US" sz="1800" dirty="0"/>
              <a:t>AHD</a:t>
            </a:r>
            <a:r>
              <a:rPr lang="ru-RU" sz="1800" dirty="0"/>
              <a:t>» - задаваемое телеграфом направление движения (</a:t>
            </a:r>
            <a:r>
              <a:rPr lang="en-US" sz="1800" dirty="0"/>
              <a:t>Command</a:t>
            </a:r>
            <a:r>
              <a:rPr lang="ru-RU" sz="1800" dirty="0"/>
              <a:t>), и положение </a:t>
            </a:r>
            <a:r>
              <a:rPr lang="ru-RU" sz="1800" dirty="0" err="1"/>
              <a:t>распредвала</a:t>
            </a:r>
            <a:r>
              <a:rPr lang="uk-UA" sz="1800" dirty="0"/>
              <a:t> (</a:t>
            </a:r>
            <a:r>
              <a:rPr lang="en-US" sz="1800" dirty="0"/>
              <a:t>Camshaft POS</a:t>
            </a:r>
            <a:r>
              <a:rPr lang="uk-UA" sz="1800" dirty="0"/>
              <a:t>)</a:t>
            </a:r>
            <a:r>
              <a:rPr lang="ru-RU" sz="1800" dirty="0"/>
              <a:t>. </a:t>
            </a:r>
          </a:p>
          <a:p>
            <a:pPr lvl="0">
              <a:spcBef>
                <a:spcPts val="0"/>
              </a:spcBef>
            </a:pPr>
            <a:r>
              <a:rPr lang="ru-RU" sz="1800" dirty="0"/>
              <a:t>«</a:t>
            </a:r>
            <a:r>
              <a:rPr lang="en-US" sz="1800" dirty="0"/>
              <a:t>STOP SIGNAL</a:t>
            </a:r>
            <a:r>
              <a:rPr lang="ru-RU" sz="1800" dirty="0"/>
              <a:t>», «</a:t>
            </a:r>
            <a:r>
              <a:rPr lang="en-US" sz="1800" dirty="0"/>
              <a:t>START SIGNAL</a:t>
            </a:r>
            <a:r>
              <a:rPr lang="ru-RU" sz="1800" dirty="0"/>
              <a:t>» - поступление команды на остановку либо пуск двигателя</a:t>
            </a:r>
            <a:r>
              <a:rPr lang="ru-RU" sz="1800" dirty="0" smtClean="0"/>
              <a:t>.</a:t>
            </a:r>
            <a:r>
              <a:rPr lang="ru-RU" sz="1800" b="1" dirty="0"/>
              <a:t> </a:t>
            </a: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21</a:t>
            </a:fld>
            <a:endParaRPr lang="ru-RU"/>
          </a:p>
        </p:txBody>
      </p:sp>
    </p:spTree>
    <p:extLst>
      <p:ext uri="{BB962C8B-B14F-4D97-AF65-F5344CB8AC3E}">
        <p14:creationId xmlns:p14="http://schemas.microsoft.com/office/powerpoint/2010/main" val="389200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5400600"/>
          </a:xfrm>
        </p:spPr>
        <p:txBody>
          <a:bodyPr>
            <a:normAutofit/>
          </a:bodyPr>
          <a:lstStyle/>
          <a:p>
            <a:pPr marL="0" indent="0" algn="ctr">
              <a:spcBef>
                <a:spcPts val="0"/>
              </a:spcBef>
              <a:buNone/>
            </a:pPr>
            <a:r>
              <a:rPr lang="ru-RU" sz="1800" b="1" dirty="0">
                <a:solidFill>
                  <a:srgbClr val="C00000"/>
                </a:solidFill>
              </a:rPr>
              <a:t>Индикаторы неполадок</a:t>
            </a:r>
            <a:r>
              <a:rPr lang="ru-RU" sz="1800" b="1" dirty="0"/>
              <a:t> </a:t>
            </a:r>
            <a:endParaRPr lang="ru-RU" sz="1800" dirty="0"/>
          </a:p>
          <a:p>
            <a:pPr marL="0" indent="360000">
              <a:spcBef>
                <a:spcPts val="0"/>
              </a:spcBef>
              <a:buNone/>
            </a:pPr>
            <a:endParaRPr lang="ru-RU" sz="1800" b="1" i="1" dirty="0" smtClean="0">
              <a:solidFill>
                <a:srgbClr val="009999"/>
              </a:solidFill>
            </a:endParaRPr>
          </a:p>
          <a:p>
            <a:pPr marL="0" indent="360000">
              <a:spcBef>
                <a:spcPts val="0"/>
              </a:spcBef>
              <a:buNone/>
            </a:pPr>
            <a:r>
              <a:rPr lang="ru-RU" sz="1800" b="1" i="1" dirty="0" smtClean="0">
                <a:solidFill>
                  <a:srgbClr val="009999"/>
                </a:solidFill>
              </a:rPr>
              <a:t>Требующие </a:t>
            </a:r>
            <a:r>
              <a:rPr lang="ru-RU" sz="1800" b="1" i="1" dirty="0">
                <a:solidFill>
                  <a:srgbClr val="009999"/>
                </a:solidFill>
              </a:rPr>
              <a:t>остановки ГД (</a:t>
            </a:r>
            <a:r>
              <a:rPr lang="en-US" sz="1800" b="1" i="1" dirty="0">
                <a:solidFill>
                  <a:srgbClr val="009999"/>
                </a:solidFill>
              </a:rPr>
              <a:t>Shut down</a:t>
            </a:r>
            <a:r>
              <a:rPr lang="ru-RU" sz="1800" b="1" i="1" dirty="0">
                <a:solidFill>
                  <a:srgbClr val="009999"/>
                </a:solidFill>
              </a:rPr>
              <a:t>):</a:t>
            </a:r>
            <a:r>
              <a:rPr lang="ru-RU" sz="1800" b="1" dirty="0">
                <a:solidFill>
                  <a:srgbClr val="009999"/>
                </a:solidFill>
              </a:rPr>
              <a:t> </a:t>
            </a:r>
            <a:endParaRPr lang="ru-RU" sz="1800" dirty="0">
              <a:solidFill>
                <a:srgbClr val="009999"/>
              </a:solidFill>
            </a:endParaRPr>
          </a:p>
          <a:p>
            <a:pPr lvl="0">
              <a:spcBef>
                <a:spcPts val="0"/>
              </a:spcBef>
            </a:pPr>
            <a:r>
              <a:rPr lang="ru-RU" sz="1800" dirty="0"/>
              <a:t>«</a:t>
            </a:r>
            <a:r>
              <a:rPr lang="en-US" sz="1800" dirty="0"/>
              <a:t>Main LO PL</a:t>
            </a:r>
            <a:r>
              <a:rPr lang="ru-RU" sz="1800" dirty="0"/>
              <a:t>» - низкое давление смазочного масла двигателя, </a:t>
            </a:r>
          </a:p>
          <a:p>
            <a:pPr lvl="0">
              <a:spcBef>
                <a:spcPts val="0"/>
              </a:spcBef>
            </a:pPr>
            <a:r>
              <a:rPr lang="ru-RU" sz="1800" dirty="0"/>
              <a:t>«</a:t>
            </a:r>
            <a:r>
              <a:rPr lang="en-US" sz="1800" dirty="0"/>
              <a:t>Cam LO PL</a:t>
            </a:r>
            <a:r>
              <a:rPr lang="ru-RU" sz="1800" dirty="0"/>
              <a:t>» – низкое давление смазочного масла </a:t>
            </a:r>
            <a:r>
              <a:rPr lang="ru-RU" sz="1800" dirty="0" err="1"/>
              <a:t>распредвала</a:t>
            </a:r>
            <a:r>
              <a:rPr lang="ru-RU" sz="1800" dirty="0"/>
              <a:t>,  </a:t>
            </a:r>
          </a:p>
          <a:p>
            <a:pPr lvl="0">
              <a:spcBef>
                <a:spcPts val="0"/>
              </a:spcBef>
            </a:pPr>
            <a:r>
              <a:rPr lang="ru-RU" sz="1800" dirty="0"/>
              <a:t>«</a:t>
            </a:r>
            <a:r>
              <a:rPr lang="en-US" sz="1800" dirty="0" err="1"/>
              <a:t>Th</a:t>
            </a:r>
            <a:r>
              <a:rPr lang="en-US" sz="1800" dirty="0"/>
              <a:t> Bearing TH</a:t>
            </a:r>
            <a:r>
              <a:rPr lang="ru-RU" sz="1800" dirty="0"/>
              <a:t>» - высокая </a:t>
            </a:r>
            <a:r>
              <a:rPr lang="en-US" sz="1800" i="1" dirty="0"/>
              <a:t>t</a:t>
            </a:r>
            <a:r>
              <a:rPr lang="ru-RU" sz="1800" i="1" dirty="0"/>
              <a:t>°</a:t>
            </a:r>
            <a:r>
              <a:rPr lang="ru-RU" sz="1800" dirty="0"/>
              <a:t> упорного подшипника, </a:t>
            </a:r>
          </a:p>
          <a:p>
            <a:pPr lvl="0">
              <a:spcBef>
                <a:spcPts val="0"/>
              </a:spcBef>
            </a:pPr>
            <a:r>
              <a:rPr lang="ru-RU" sz="1800" dirty="0"/>
              <a:t>«</a:t>
            </a:r>
            <a:r>
              <a:rPr lang="en-US" sz="1800" dirty="0" err="1"/>
              <a:t>Overspeed</a:t>
            </a:r>
            <a:r>
              <a:rPr lang="ru-RU" sz="1800" dirty="0"/>
              <a:t>» - превышение частоты вращения двигателя.</a:t>
            </a:r>
          </a:p>
          <a:p>
            <a:pPr marL="0" indent="360000">
              <a:spcBef>
                <a:spcPts val="0"/>
              </a:spcBef>
              <a:buNone/>
            </a:pPr>
            <a:endParaRPr lang="ru-RU" sz="1800" b="1" i="1" dirty="0" smtClean="0">
              <a:solidFill>
                <a:srgbClr val="009999"/>
              </a:solidFill>
            </a:endParaRPr>
          </a:p>
          <a:p>
            <a:pPr marL="0" indent="360000">
              <a:spcBef>
                <a:spcPts val="0"/>
              </a:spcBef>
              <a:buNone/>
            </a:pPr>
            <a:r>
              <a:rPr lang="ru-RU" sz="1800" b="1" i="1" dirty="0" smtClean="0">
                <a:solidFill>
                  <a:srgbClr val="009999"/>
                </a:solidFill>
              </a:rPr>
              <a:t>Требующие</a:t>
            </a:r>
            <a:r>
              <a:rPr lang="ru-RU" sz="1800" dirty="0" smtClean="0">
                <a:solidFill>
                  <a:srgbClr val="009999"/>
                </a:solidFill>
              </a:rPr>
              <a:t> </a:t>
            </a:r>
            <a:r>
              <a:rPr lang="ru-RU" sz="1800" b="1" i="1" dirty="0">
                <a:solidFill>
                  <a:srgbClr val="009999"/>
                </a:solidFill>
              </a:rPr>
              <a:t>снижение мощности ГД</a:t>
            </a:r>
            <a:r>
              <a:rPr lang="ru-RU" sz="1800" dirty="0">
                <a:solidFill>
                  <a:srgbClr val="009999"/>
                </a:solidFill>
              </a:rPr>
              <a:t> </a:t>
            </a:r>
            <a:r>
              <a:rPr lang="ru-RU" sz="1800" b="1" i="1" dirty="0">
                <a:solidFill>
                  <a:srgbClr val="009999"/>
                </a:solidFill>
              </a:rPr>
              <a:t>(</a:t>
            </a:r>
            <a:r>
              <a:rPr lang="en-US" sz="1800" b="1" i="1" dirty="0">
                <a:solidFill>
                  <a:srgbClr val="009999"/>
                </a:solidFill>
              </a:rPr>
              <a:t>Slow down</a:t>
            </a:r>
            <a:r>
              <a:rPr lang="ru-RU" sz="1800" b="1" i="1" dirty="0">
                <a:solidFill>
                  <a:srgbClr val="009999"/>
                </a:solidFill>
              </a:rPr>
              <a:t>)</a:t>
            </a:r>
            <a:r>
              <a:rPr lang="ru-RU" sz="1800" dirty="0">
                <a:solidFill>
                  <a:srgbClr val="009999"/>
                </a:solidFill>
              </a:rPr>
              <a:t>:</a:t>
            </a:r>
            <a:r>
              <a:rPr lang="ru-RU" sz="1800" dirty="0"/>
              <a:t> </a:t>
            </a:r>
          </a:p>
          <a:p>
            <a:pPr lvl="0">
              <a:spcBef>
                <a:spcPts val="0"/>
              </a:spcBef>
            </a:pPr>
            <a:r>
              <a:rPr lang="ru-RU" sz="1800" dirty="0"/>
              <a:t>«</a:t>
            </a:r>
            <a:r>
              <a:rPr lang="en-US" sz="1800" dirty="0"/>
              <a:t>Main LO PL</a:t>
            </a:r>
            <a:r>
              <a:rPr lang="ru-RU" sz="1800" dirty="0"/>
              <a:t>» и «</a:t>
            </a:r>
            <a:r>
              <a:rPr lang="en-US" sz="1800" dirty="0"/>
              <a:t>Main LO TH</a:t>
            </a:r>
            <a:r>
              <a:rPr lang="ru-RU" sz="1800" dirty="0"/>
              <a:t>» - низкое давление и высокая </a:t>
            </a:r>
            <a:r>
              <a:rPr lang="en-US" sz="1800" i="1" dirty="0"/>
              <a:t>t</a:t>
            </a:r>
            <a:r>
              <a:rPr lang="ru-RU" sz="1800" i="1" dirty="0"/>
              <a:t>°</a:t>
            </a:r>
            <a:r>
              <a:rPr lang="ru-RU" sz="1800" dirty="0"/>
              <a:t> </a:t>
            </a:r>
            <a:r>
              <a:rPr lang="ru-RU" sz="1800" dirty="0" err="1"/>
              <a:t>смаз</a:t>
            </a:r>
            <a:r>
              <a:rPr lang="ru-RU" sz="1800" dirty="0"/>
              <a:t>. масла, </a:t>
            </a:r>
          </a:p>
          <a:p>
            <a:pPr lvl="0">
              <a:spcBef>
                <a:spcPts val="0"/>
              </a:spcBef>
            </a:pPr>
            <a:r>
              <a:rPr lang="ru-RU" sz="1800" dirty="0"/>
              <a:t>«</a:t>
            </a:r>
            <a:r>
              <a:rPr lang="en-US" sz="1800" dirty="0"/>
              <a:t>Cam LO PL</a:t>
            </a:r>
            <a:r>
              <a:rPr lang="ru-RU" sz="1800" dirty="0"/>
              <a:t>» – низкое давление </a:t>
            </a:r>
            <a:r>
              <a:rPr lang="ru-RU" sz="1800" dirty="0" err="1"/>
              <a:t>смаз</a:t>
            </a:r>
            <a:r>
              <a:rPr lang="ru-RU" sz="1800" dirty="0"/>
              <a:t>. масла </a:t>
            </a:r>
            <a:r>
              <a:rPr lang="ru-RU" sz="1800" dirty="0" err="1"/>
              <a:t>распредвала</a:t>
            </a:r>
            <a:r>
              <a:rPr lang="ru-RU" sz="1800" dirty="0"/>
              <a:t>,  </a:t>
            </a:r>
          </a:p>
          <a:p>
            <a:pPr lvl="0">
              <a:spcBef>
                <a:spcPts val="0"/>
              </a:spcBef>
            </a:pPr>
            <a:r>
              <a:rPr lang="ru-RU" sz="1800" dirty="0"/>
              <a:t>«</a:t>
            </a:r>
            <a:r>
              <a:rPr lang="en-US" sz="1800" dirty="0" err="1"/>
              <a:t>Th</a:t>
            </a:r>
            <a:r>
              <a:rPr lang="en-US" sz="1800" dirty="0"/>
              <a:t> Bearing TH</a:t>
            </a:r>
            <a:r>
              <a:rPr lang="ru-RU" sz="1800" dirty="0"/>
              <a:t>» - высокая </a:t>
            </a:r>
            <a:r>
              <a:rPr lang="en-US" sz="1800" i="1" dirty="0"/>
              <a:t>t</a:t>
            </a:r>
            <a:r>
              <a:rPr lang="ru-RU" sz="1800" i="1" dirty="0"/>
              <a:t>°</a:t>
            </a:r>
            <a:r>
              <a:rPr lang="ru-RU" sz="1800" dirty="0"/>
              <a:t> упорного подшипника, </a:t>
            </a:r>
          </a:p>
          <a:p>
            <a:pPr lvl="0">
              <a:spcBef>
                <a:spcPts val="0"/>
              </a:spcBef>
            </a:pPr>
            <a:r>
              <a:rPr lang="ru-RU" sz="1800" dirty="0"/>
              <a:t>«</a:t>
            </a:r>
            <a:r>
              <a:rPr lang="en-US" sz="1800" dirty="0" err="1"/>
              <a:t>Jecket</a:t>
            </a:r>
            <a:r>
              <a:rPr lang="en-US" sz="1800" dirty="0"/>
              <a:t> CFW PL</a:t>
            </a:r>
            <a:r>
              <a:rPr lang="ru-RU" sz="1800" dirty="0"/>
              <a:t>» и «</a:t>
            </a:r>
            <a:r>
              <a:rPr lang="en-US" sz="1800" dirty="0"/>
              <a:t>Piston CFW PL</a:t>
            </a:r>
            <a:r>
              <a:rPr lang="ru-RU" sz="1800" dirty="0"/>
              <a:t>» - низкое давление охлаждающей воды рубашки цилиндров и поршней, </a:t>
            </a:r>
          </a:p>
          <a:p>
            <a:pPr lvl="0">
              <a:spcBef>
                <a:spcPts val="0"/>
              </a:spcBef>
            </a:pPr>
            <a:r>
              <a:rPr lang="ru-RU" sz="1800" dirty="0"/>
              <a:t>«</a:t>
            </a:r>
            <a:r>
              <a:rPr lang="en-US" sz="1800" dirty="0" err="1"/>
              <a:t>Exh</a:t>
            </a:r>
            <a:r>
              <a:rPr lang="en-US" sz="1800" dirty="0"/>
              <a:t> Gas TH</a:t>
            </a:r>
            <a:r>
              <a:rPr lang="ru-RU" sz="1800" dirty="0"/>
              <a:t>» – высокая </a:t>
            </a:r>
            <a:r>
              <a:rPr lang="en-US" sz="1800" i="1" dirty="0"/>
              <a:t>t</a:t>
            </a:r>
            <a:r>
              <a:rPr lang="ru-RU" sz="1800" i="1" dirty="0"/>
              <a:t>°</a:t>
            </a:r>
            <a:r>
              <a:rPr lang="ru-RU" sz="1800" dirty="0"/>
              <a:t> выхлопных газов, </a:t>
            </a:r>
          </a:p>
          <a:p>
            <a:pPr lvl="0">
              <a:spcBef>
                <a:spcPts val="0"/>
              </a:spcBef>
            </a:pPr>
            <a:r>
              <a:rPr lang="ru-RU" sz="1800" dirty="0"/>
              <a:t>«</a:t>
            </a:r>
            <a:r>
              <a:rPr lang="en-US" sz="1800" dirty="0" err="1"/>
              <a:t>Scav</a:t>
            </a:r>
            <a:r>
              <a:rPr lang="en-US" sz="1800" dirty="0"/>
              <a:t> Air TH</a:t>
            </a:r>
            <a:r>
              <a:rPr lang="ru-RU" sz="1800" dirty="0"/>
              <a:t>» - высокая </a:t>
            </a:r>
            <a:r>
              <a:rPr lang="en-US" sz="1800" i="1" dirty="0"/>
              <a:t>t</a:t>
            </a:r>
            <a:r>
              <a:rPr lang="ru-RU" sz="1800" i="1" dirty="0"/>
              <a:t>°</a:t>
            </a:r>
            <a:r>
              <a:rPr lang="ru-RU" sz="1800" dirty="0"/>
              <a:t> продувочного воздуха двигателя</a:t>
            </a:r>
            <a:r>
              <a:rPr lang="ru-RU" sz="1800" dirty="0" smtClean="0"/>
              <a:t>.</a:t>
            </a:r>
          </a:p>
          <a:p>
            <a:pPr marL="0" indent="0">
              <a:spcBef>
                <a:spcPts val="0"/>
              </a:spcBef>
              <a:buNone/>
            </a:pPr>
            <a:r>
              <a:rPr lang="ru-RU" sz="1800" dirty="0" smtClean="0"/>
              <a:t> </a:t>
            </a:r>
          </a:p>
        </p:txBody>
      </p:sp>
      <p:sp>
        <p:nvSpPr>
          <p:cNvPr id="2" name="Номер слайда 1"/>
          <p:cNvSpPr>
            <a:spLocks noGrp="1"/>
          </p:cNvSpPr>
          <p:nvPr>
            <p:ph type="sldNum" sz="quarter" idx="12"/>
          </p:nvPr>
        </p:nvSpPr>
        <p:spPr/>
        <p:txBody>
          <a:bodyPr/>
          <a:lstStyle/>
          <a:p>
            <a:fld id="{A855E182-5C56-4EF6-A9F0-8655470D7349}" type="slidenum">
              <a:rPr lang="ru-RU" smtClean="0"/>
              <a:t>22</a:t>
            </a:fld>
            <a:endParaRPr lang="ru-RU"/>
          </a:p>
        </p:txBody>
      </p:sp>
    </p:spTree>
    <p:extLst>
      <p:ext uri="{BB962C8B-B14F-4D97-AF65-F5344CB8AC3E}">
        <p14:creationId xmlns:p14="http://schemas.microsoft.com/office/powerpoint/2010/main" val="2368097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lnSpcReduction="10000"/>
          </a:bodyPr>
          <a:lstStyle/>
          <a:p>
            <a:pPr marL="0" indent="360000">
              <a:lnSpc>
                <a:spcPct val="110000"/>
              </a:lnSpc>
              <a:spcBef>
                <a:spcPts val="0"/>
              </a:spcBef>
              <a:buNone/>
            </a:pPr>
            <a:r>
              <a:rPr lang="ru-RU" sz="1800" b="1" i="1" dirty="0">
                <a:solidFill>
                  <a:srgbClr val="009999"/>
                </a:solidFill>
              </a:rPr>
              <a:t>Обусловливающие невозможность выполнения команд (</a:t>
            </a:r>
            <a:r>
              <a:rPr lang="en-US" sz="1800" b="1" i="1" dirty="0">
                <a:solidFill>
                  <a:srgbClr val="009999"/>
                </a:solidFill>
              </a:rPr>
              <a:t>Fail</a:t>
            </a:r>
            <a:r>
              <a:rPr lang="ru-RU" sz="1800" b="1" i="1" dirty="0">
                <a:solidFill>
                  <a:srgbClr val="009999"/>
                </a:solidFill>
              </a:rPr>
              <a:t>):</a:t>
            </a:r>
            <a:r>
              <a:rPr lang="ru-RU" sz="1800" dirty="0">
                <a:solidFill>
                  <a:srgbClr val="009999"/>
                </a:solidFill>
              </a:rPr>
              <a:t> </a:t>
            </a:r>
          </a:p>
          <a:p>
            <a:pPr lvl="0">
              <a:lnSpc>
                <a:spcPct val="110000"/>
              </a:lnSpc>
              <a:spcBef>
                <a:spcPts val="0"/>
              </a:spcBef>
            </a:pPr>
            <a:r>
              <a:rPr lang="ru-RU" sz="1800" dirty="0"/>
              <a:t>«</a:t>
            </a:r>
            <a:r>
              <a:rPr lang="en-US" sz="1800" dirty="0"/>
              <a:t>Start Blocking</a:t>
            </a:r>
            <a:r>
              <a:rPr lang="ru-RU" sz="1800" dirty="0"/>
              <a:t>» - пуск блокирован (из-за закрытия клапана системой маневрирования двигателем); </a:t>
            </a:r>
          </a:p>
          <a:p>
            <a:pPr lvl="0">
              <a:lnSpc>
                <a:spcPct val="110000"/>
              </a:lnSpc>
              <a:spcBef>
                <a:spcPts val="0"/>
              </a:spcBef>
            </a:pPr>
            <a:r>
              <a:rPr lang="ru-RU" sz="1800" dirty="0"/>
              <a:t>«</a:t>
            </a:r>
            <a:r>
              <a:rPr lang="en-US" sz="1800" dirty="0"/>
              <a:t>Start Air PL</a:t>
            </a:r>
            <a:r>
              <a:rPr lang="ru-RU" sz="1800" dirty="0"/>
              <a:t>», «</a:t>
            </a:r>
            <a:r>
              <a:rPr lang="en-US" sz="1800" dirty="0"/>
              <a:t>Control Air PL</a:t>
            </a:r>
            <a:r>
              <a:rPr lang="ru-RU" sz="1800" dirty="0"/>
              <a:t>», «</a:t>
            </a:r>
            <a:r>
              <a:rPr lang="en-US" sz="1800" dirty="0"/>
              <a:t>Safety Air PL</a:t>
            </a:r>
            <a:r>
              <a:rPr lang="ru-RU" sz="1800" dirty="0"/>
              <a:t>» - низкое давление пускового воздуха, воздуха для управления системой маневрирования ГД, воздуха защиты для операций прекращения подачи топлива;</a:t>
            </a:r>
            <a:endParaRPr lang="ru-RU" sz="1800" dirty="0" smtClean="0"/>
          </a:p>
          <a:p>
            <a:pPr lvl="0">
              <a:lnSpc>
                <a:spcPct val="110000"/>
              </a:lnSpc>
              <a:spcBef>
                <a:spcPts val="0"/>
              </a:spcBef>
            </a:pPr>
            <a:r>
              <a:rPr lang="ru-RU" sz="1800" dirty="0" smtClean="0"/>
              <a:t>«</a:t>
            </a:r>
            <a:r>
              <a:rPr lang="en-US" sz="1800" dirty="0"/>
              <a:t>Slow Turn Timeout</a:t>
            </a:r>
            <a:r>
              <a:rPr lang="ru-RU" sz="1800" dirty="0"/>
              <a:t>» - превышение времени от подачи команды на малый ход до начала вращения двигателя; </a:t>
            </a:r>
          </a:p>
          <a:p>
            <a:pPr lvl="0">
              <a:lnSpc>
                <a:spcPct val="110000"/>
              </a:lnSpc>
              <a:spcBef>
                <a:spcPts val="0"/>
              </a:spcBef>
            </a:pPr>
            <a:r>
              <a:rPr lang="ru-RU" sz="1800" dirty="0"/>
              <a:t>«</a:t>
            </a:r>
            <a:r>
              <a:rPr lang="en-US" sz="1800" dirty="0"/>
              <a:t>Start too long</a:t>
            </a:r>
            <a:r>
              <a:rPr lang="ru-RU" sz="1800" dirty="0"/>
              <a:t>» - превышение времени между командой на запуск и моментом, когда обороты должны достичь стартового уровня; </a:t>
            </a:r>
          </a:p>
          <a:p>
            <a:pPr lvl="0">
              <a:lnSpc>
                <a:spcPct val="110000"/>
              </a:lnSpc>
              <a:spcBef>
                <a:spcPts val="0"/>
              </a:spcBef>
            </a:pPr>
            <a:r>
              <a:rPr lang="ru-RU" sz="1800" dirty="0"/>
              <a:t>«</a:t>
            </a:r>
            <a:r>
              <a:rPr lang="en-US" sz="1800" dirty="0"/>
              <a:t>Repeated Start</a:t>
            </a:r>
            <a:r>
              <a:rPr lang="ru-RU" sz="1800" dirty="0"/>
              <a:t>» - повторный запуск; </a:t>
            </a:r>
          </a:p>
          <a:p>
            <a:pPr lvl="0">
              <a:lnSpc>
                <a:spcPct val="110000"/>
              </a:lnSpc>
              <a:spcBef>
                <a:spcPts val="0"/>
              </a:spcBef>
            </a:pPr>
            <a:r>
              <a:rPr lang="ru-RU" sz="1800" dirty="0"/>
              <a:t>«</a:t>
            </a:r>
            <a:r>
              <a:rPr lang="en-US" sz="1800" dirty="0"/>
              <a:t>External start block</a:t>
            </a:r>
            <a:r>
              <a:rPr lang="ru-RU" sz="1800" dirty="0"/>
              <a:t>» - внешняя блокировка запуска.</a:t>
            </a:r>
          </a:p>
          <a:p>
            <a:pPr marL="0" indent="0">
              <a:lnSpc>
                <a:spcPct val="110000"/>
              </a:lnSpc>
              <a:spcBef>
                <a:spcPts val="0"/>
              </a:spcBef>
              <a:buNone/>
            </a:pPr>
            <a:r>
              <a:rPr lang="ru-RU" sz="1800" b="1" dirty="0"/>
              <a:t> </a:t>
            </a:r>
            <a:endParaRPr lang="ru-RU" sz="1800" dirty="0"/>
          </a:p>
          <a:p>
            <a:pPr marL="0" indent="360000">
              <a:lnSpc>
                <a:spcPct val="110000"/>
              </a:lnSpc>
              <a:spcBef>
                <a:spcPts val="0"/>
              </a:spcBef>
              <a:buNone/>
            </a:pPr>
            <a:r>
              <a:rPr lang="ru-RU" sz="1800" b="1" dirty="0">
                <a:solidFill>
                  <a:srgbClr val="C00000"/>
                </a:solidFill>
              </a:rPr>
              <a:t>Индикаторы предварительны</a:t>
            </a:r>
            <a:r>
              <a:rPr lang="en-US" sz="1800" b="1" dirty="0">
                <a:solidFill>
                  <a:srgbClr val="C00000"/>
                </a:solidFill>
              </a:rPr>
              <a:t>x</a:t>
            </a:r>
            <a:r>
              <a:rPr lang="ru-RU" sz="1800" b="1" dirty="0">
                <a:solidFill>
                  <a:srgbClr val="C00000"/>
                </a:solidFill>
              </a:rPr>
              <a:t> предупреждений системы защиты ГД и (кнопки для отмены этих операций</a:t>
            </a:r>
            <a:r>
              <a:rPr lang="ru-RU" sz="1800" b="1" dirty="0" smtClean="0">
                <a:solidFill>
                  <a:srgbClr val="C00000"/>
                </a:solidFill>
              </a:rPr>
              <a:t>):</a:t>
            </a:r>
            <a:endParaRPr lang="ru-RU" sz="1800" dirty="0"/>
          </a:p>
          <a:p>
            <a:pPr lvl="0">
              <a:lnSpc>
                <a:spcPct val="110000"/>
              </a:lnSpc>
              <a:spcBef>
                <a:spcPts val="0"/>
              </a:spcBef>
            </a:pPr>
            <a:r>
              <a:rPr lang="ru-RU" sz="1800" dirty="0"/>
              <a:t>«</a:t>
            </a:r>
            <a:r>
              <a:rPr lang="en-US" sz="1800" dirty="0"/>
              <a:t>SHD </a:t>
            </a:r>
            <a:r>
              <a:rPr lang="en-US" sz="1800" dirty="0" err="1"/>
              <a:t>Prewarn</a:t>
            </a:r>
            <a:r>
              <a:rPr lang="ru-RU" sz="1800" dirty="0"/>
              <a:t>» («</a:t>
            </a:r>
            <a:r>
              <a:rPr lang="en-US" sz="1800" dirty="0"/>
              <a:t>SHD override</a:t>
            </a:r>
            <a:r>
              <a:rPr lang="ru-RU" sz="1800" dirty="0"/>
              <a:t>») - о прекращении работы двигателя;</a:t>
            </a:r>
          </a:p>
          <a:p>
            <a:pPr lvl="0">
              <a:lnSpc>
                <a:spcPct val="110000"/>
              </a:lnSpc>
              <a:spcBef>
                <a:spcPts val="0"/>
              </a:spcBef>
            </a:pPr>
            <a:r>
              <a:rPr lang="en-US" sz="1800" dirty="0"/>
              <a:t>«SLD </a:t>
            </a:r>
            <a:r>
              <a:rPr lang="en-US" sz="1800" dirty="0" err="1"/>
              <a:t>Prewarn</a:t>
            </a:r>
            <a:r>
              <a:rPr lang="en-US" sz="1800" dirty="0"/>
              <a:t>» («SLD override») - </a:t>
            </a:r>
            <a:r>
              <a:rPr lang="ru-RU" sz="1800" dirty="0"/>
              <a:t>о снижении</a:t>
            </a:r>
            <a:r>
              <a:rPr lang="en-US" sz="1800" dirty="0"/>
              <a:t> RPM.</a:t>
            </a:r>
            <a:endParaRPr lang="ru-RU" sz="1800" dirty="0"/>
          </a:p>
          <a:p>
            <a:pPr lvl="0">
              <a:lnSpc>
                <a:spcPct val="110000"/>
              </a:lnSpc>
              <a:spcBef>
                <a:spcPts val="0"/>
              </a:spcBef>
            </a:pPr>
            <a:r>
              <a:rPr lang="ru-RU" sz="1800" dirty="0"/>
              <a:t>«</a:t>
            </a:r>
            <a:r>
              <a:rPr lang="en-US" sz="1800" dirty="0" err="1"/>
              <a:t>Therm</a:t>
            </a:r>
            <a:r>
              <a:rPr lang="en-US" sz="1800" dirty="0"/>
              <a:t> Load </a:t>
            </a:r>
            <a:r>
              <a:rPr lang="en-US" sz="1800" dirty="0" err="1"/>
              <a:t>Prog</a:t>
            </a:r>
            <a:r>
              <a:rPr lang="ru-RU" sz="1800" dirty="0"/>
              <a:t>» («</a:t>
            </a:r>
            <a:r>
              <a:rPr lang="en-US" sz="1800" dirty="0" err="1"/>
              <a:t>Progr</a:t>
            </a:r>
            <a:r>
              <a:rPr lang="en-US" sz="1800" dirty="0"/>
              <a:t> override</a:t>
            </a:r>
            <a:r>
              <a:rPr lang="ru-RU" sz="1800" dirty="0"/>
              <a:t>») - о прерывании нарастания или снижения скорости двигателя. </a:t>
            </a:r>
          </a:p>
          <a:p>
            <a:pPr lvl="0">
              <a:lnSpc>
                <a:spcPct val="110000"/>
              </a:lnSpc>
              <a:spcBef>
                <a:spcPts val="0"/>
              </a:spcBef>
            </a:pPr>
            <a:r>
              <a:rPr lang="en-US" sz="1800" dirty="0"/>
              <a:t>«Load Limits» («Limits override») - </a:t>
            </a:r>
            <a:r>
              <a:rPr lang="ru-RU" sz="1800" dirty="0"/>
              <a:t>об авто уменьшении</a:t>
            </a:r>
            <a:r>
              <a:rPr lang="en-US" sz="1800" dirty="0"/>
              <a:t> RPM.</a:t>
            </a:r>
            <a:endParaRPr lang="ru-RU" sz="1800" dirty="0"/>
          </a:p>
          <a:p>
            <a:pPr>
              <a:lnSpc>
                <a:spcPct val="110000"/>
              </a:lnSpc>
              <a:spcBef>
                <a:spcPts val="0"/>
              </a:spcBef>
            </a:pP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23</a:t>
            </a:fld>
            <a:endParaRPr lang="ru-RU"/>
          </a:p>
        </p:txBody>
      </p:sp>
    </p:spTree>
    <p:extLst>
      <p:ext uri="{BB962C8B-B14F-4D97-AF65-F5344CB8AC3E}">
        <p14:creationId xmlns:p14="http://schemas.microsoft.com/office/powerpoint/2010/main" val="2211883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altLang="ru-RU" sz="2800" b="1" dirty="0" smtClean="0">
                <a:solidFill>
                  <a:srgbClr val="009999"/>
                </a:solidFill>
              </a:rPr>
              <a:t>Система </a:t>
            </a:r>
            <a:r>
              <a:rPr lang="ru-RU" altLang="ru-RU" sz="2800" b="1" dirty="0">
                <a:solidFill>
                  <a:srgbClr val="009999"/>
                </a:solidFill>
              </a:rPr>
              <a:t>«</a:t>
            </a:r>
            <a:r>
              <a:rPr lang="en-US" altLang="ru-RU" sz="2800" b="1" dirty="0">
                <a:solidFill>
                  <a:srgbClr val="009999"/>
                </a:solidFill>
              </a:rPr>
              <a:t> </a:t>
            </a:r>
            <a:r>
              <a:rPr lang="en-US" altLang="ru-RU" sz="2800" b="1" dirty="0" err="1">
                <a:solidFill>
                  <a:srgbClr val="009999"/>
                </a:solidFill>
              </a:rPr>
              <a:t>AutoChief</a:t>
            </a:r>
            <a:r>
              <a:rPr lang="en-US" altLang="ru-RU" sz="2800" b="1" dirty="0">
                <a:solidFill>
                  <a:srgbClr val="009999"/>
                </a:solidFill>
              </a:rPr>
              <a:t> 600</a:t>
            </a:r>
            <a:r>
              <a:rPr lang="ru-RU" altLang="ru-RU" sz="2800" b="1" dirty="0">
                <a:solidFill>
                  <a:srgbClr val="009999"/>
                </a:solidFill>
              </a:rPr>
              <a:t>»</a:t>
            </a:r>
            <a:endParaRPr lang="ru-RU" sz="2800" dirty="0">
              <a:solidFill>
                <a:srgbClr val="009999"/>
              </a:solidFill>
            </a:endParaRPr>
          </a:p>
        </p:txBody>
      </p:sp>
      <p:sp>
        <p:nvSpPr>
          <p:cNvPr id="3" name="Объект 2"/>
          <p:cNvSpPr>
            <a:spLocks noGrp="1"/>
          </p:cNvSpPr>
          <p:nvPr>
            <p:ph idx="1"/>
          </p:nvPr>
        </p:nvSpPr>
        <p:spPr>
          <a:xfrm>
            <a:off x="457200" y="980728"/>
            <a:ext cx="8229600" cy="5145435"/>
          </a:xfrm>
        </p:spPr>
        <p:txBody>
          <a:bodyPr>
            <a:normAutofit/>
          </a:bodyPr>
          <a:lstStyle/>
          <a:p>
            <a:pPr marL="0" indent="0">
              <a:buFontTx/>
              <a:buNone/>
              <a:defRPr/>
            </a:pPr>
            <a:r>
              <a:rPr lang="ru-RU" sz="2400" b="1" dirty="0">
                <a:solidFill>
                  <a:srgbClr val="C00000"/>
                </a:solidFill>
              </a:rPr>
              <a:t> Главные компоненты системы</a:t>
            </a:r>
            <a:r>
              <a:rPr lang="en-US" sz="2400" b="1" dirty="0">
                <a:solidFill>
                  <a:srgbClr val="C00000"/>
                </a:solidFill>
              </a:rPr>
              <a:t>: </a:t>
            </a:r>
          </a:p>
          <a:p>
            <a:pPr>
              <a:defRPr/>
            </a:pPr>
            <a:r>
              <a:rPr lang="ru-RU" sz="2000" dirty="0"/>
              <a:t>Панель управления с сенсорным экраном;</a:t>
            </a:r>
            <a:r>
              <a:rPr lang="en-US" sz="2000" dirty="0"/>
              <a:t> </a:t>
            </a:r>
          </a:p>
          <a:p>
            <a:pPr>
              <a:defRPr/>
            </a:pPr>
            <a:r>
              <a:rPr lang="ru-RU" sz="2000" dirty="0"/>
              <a:t>Блок машинного телеграфа;</a:t>
            </a:r>
            <a:r>
              <a:rPr lang="en-US" sz="2000" dirty="0"/>
              <a:t> </a:t>
            </a:r>
          </a:p>
          <a:p>
            <a:pPr>
              <a:defRPr/>
            </a:pPr>
            <a:r>
              <a:rPr lang="ru-RU" sz="2000" dirty="0"/>
              <a:t>Система обеспечения безопасности ГД;</a:t>
            </a:r>
            <a:r>
              <a:rPr lang="en-US" sz="2000" dirty="0"/>
              <a:t> </a:t>
            </a:r>
          </a:p>
          <a:p>
            <a:pPr>
              <a:defRPr/>
            </a:pPr>
            <a:r>
              <a:rPr lang="ru-RU" sz="2000" dirty="0"/>
              <a:t>Цифровая система регулирования;</a:t>
            </a:r>
            <a:r>
              <a:rPr lang="en-US" sz="2000" dirty="0"/>
              <a:t> </a:t>
            </a:r>
          </a:p>
          <a:p>
            <a:pPr>
              <a:defRPr/>
            </a:pPr>
            <a:r>
              <a:rPr lang="ru-RU" sz="2000" dirty="0"/>
              <a:t>Регистратор маневров;</a:t>
            </a:r>
            <a:r>
              <a:rPr lang="en-US" sz="2000" dirty="0"/>
              <a:t> </a:t>
            </a:r>
          </a:p>
          <a:p>
            <a:pPr>
              <a:defRPr/>
            </a:pPr>
            <a:r>
              <a:rPr lang="ru-RU" sz="2000" dirty="0"/>
              <a:t>Распределенный процессор.</a:t>
            </a:r>
          </a:p>
          <a:p>
            <a:pPr>
              <a:defRPr/>
            </a:pPr>
            <a:endParaRPr lang="ru-RU" sz="2000" dirty="0"/>
          </a:p>
          <a:p>
            <a:pPr marL="0" indent="360000">
              <a:buFontTx/>
              <a:buNone/>
              <a:defRPr/>
            </a:pPr>
            <a:r>
              <a:rPr lang="ru-RU" sz="2000" dirty="0"/>
              <a:t>Построение системы основано на </a:t>
            </a:r>
            <a:r>
              <a:rPr lang="en-US" sz="2000" dirty="0"/>
              <a:t>CAN </a:t>
            </a:r>
            <a:r>
              <a:rPr lang="ru-RU" sz="2000" dirty="0"/>
              <a:t>сети. </a:t>
            </a:r>
            <a:r>
              <a:rPr lang="ru-RU" sz="2000" b="1" dirty="0">
                <a:solidFill>
                  <a:srgbClr val="0000FF"/>
                </a:solidFill>
              </a:rPr>
              <a:t>CAN</a:t>
            </a:r>
            <a:r>
              <a:rPr lang="ru-RU" sz="2000" dirty="0">
                <a:solidFill>
                  <a:srgbClr val="0000FF"/>
                </a:solidFill>
              </a:rPr>
              <a:t> - </a:t>
            </a:r>
            <a:r>
              <a:rPr lang="ru-RU" sz="2000" dirty="0" err="1">
                <a:solidFill>
                  <a:srgbClr val="0000FF"/>
                </a:solidFill>
              </a:rPr>
              <a:t>Controller</a:t>
            </a:r>
            <a:r>
              <a:rPr lang="ru-RU" sz="2000" dirty="0">
                <a:solidFill>
                  <a:srgbClr val="0000FF"/>
                </a:solidFill>
              </a:rPr>
              <a:t> </a:t>
            </a:r>
            <a:r>
              <a:rPr lang="ru-RU" sz="2000" dirty="0" err="1">
                <a:solidFill>
                  <a:srgbClr val="0000FF"/>
                </a:solidFill>
              </a:rPr>
              <a:t>Area</a:t>
            </a:r>
            <a:r>
              <a:rPr lang="ru-RU" sz="2000" dirty="0">
                <a:solidFill>
                  <a:srgbClr val="0000FF"/>
                </a:solidFill>
              </a:rPr>
              <a:t> </a:t>
            </a:r>
            <a:r>
              <a:rPr lang="ru-RU" sz="2000" dirty="0" err="1">
                <a:solidFill>
                  <a:srgbClr val="0000FF"/>
                </a:solidFill>
              </a:rPr>
              <a:t>Network</a:t>
            </a:r>
            <a:r>
              <a:rPr lang="ru-RU" sz="2000" dirty="0"/>
              <a:t> (область, охваченная сетью контроллеров) представляет собой комплекс стандартов для построения распределенных промышленных сетей, который использует последовательную передачу данных в реальном времени с очень высокой степенью надежности и защищенности.</a:t>
            </a:r>
          </a:p>
        </p:txBody>
      </p:sp>
      <p:sp>
        <p:nvSpPr>
          <p:cNvPr id="4" name="Номер слайда 3"/>
          <p:cNvSpPr>
            <a:spLocks noGrp="1"/>
          </p:cNvSpPr>
          <p:nvPr>
            <p:ph type="sldNum" sz="quarter" idx="12"/>
          </p:nvPr>
        </p:nvSpPr>
        <p:spPr/>
        <p:txBody>
          <a:bodyPr/>
          <a:lstStyle/>
          <a:p>
            <a:fld id="{A855E182-5C56-4EF6-A9F0-8655470D7349}" type="slidenum">
              <a:rPr lang="ru-RU" smtClean="0"/>
              <a:t>24</a:t>
            </a:fld>
            <a:endParaRPr lang="ru-RU"/>
          </a:p>
        </p:txBody>
      </p:sp>
    </p:spTree>
    <p:extLst>
      <p:ext uri="{BB962C8B-B14F-4D97-AF65-F5344CB8AC3E}">
        <p14:creationId xmlns:p14="http://schemas.microsoft.com/office/powerpoint/2010/main" val="199970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b="1" dirty="0">
                <a:solidFill>
                  <a:srgbClr val="7030A0"/>
                </a:solidFill>
              </a:rPr>
              <a:t>Панель управления «</a:t>
            </a:r>
            <a:r>
              <a:rPr lang="en-US" sz="2400" b="1" dirty="0" err="1">
                <a:solidFill>
                  <a:srgbClr val="7030A0"/>
                </a:solidFill>
              </a:rPr>
              <a:t>AutoChief</a:t>
            </a:r>
            <a:r>
              <a:rPr lang="ru-RU" sz="2400" b="1" dirty="0">
                <a:solidFill>
                  <a:srgbClr val="7030A0"/>
                </a:solidFill>
              </a:rPr>
              <a:t> 600»</a:t>
            </a:r>
            <a:endParaRPr lang="ru-RU" sz="2400" dirty="0">
              <a:solidFill>
                <a:srgbClr val="7030A0"/>
              </a:solidFill>
            </a:endParaRPr>
          </a:p>
        </p:txBody>
      </p:sp>
      <p:sp>
        <p:nvSpPr>
          <p:cNvPr id="3" name="Объект 2"/>
          <p:cNvSpPr>
            <a:spLocks noGrp="1"/>
          </p:cNvSpPr>
          <p:nvPr>
            <p:ph idx="1"/>
          </p:nvPr>
        </p:nvSpPr>
        <p:spPr>
          <a:xfrm>
            <a:off x="899592" y="4869160"/>
            <a:ext cx="7859216" cy="1257003"/>
          </a:xfrm>
        </p:spPr>
        <p:txBody>
          <a:bodyPr>
            <a:normAutofit lnSpcReduction="10000"/>
          </a:bodyPr>
          <a:lstStyle/>
          <a:p>
            <a:pPr marL="0" indent="360000">
              <a:lnSpc>
                <a:spcPct val="110000"/>
              </a:lnSpc>
              <a:spcBef>
                <a:spcPts val="0"/>
              </a:spcBef>
              <a:buNone/>
            </a:pPr>
            <a:r>
              <a:rPr lang="ru-RU" sz="1800" dirty="0"/>
              <a:t>Сенсорный экран обеспечивает доступ ко всем функциям системы, и отображает, когда необходимо. различного вида информацию, в частности, основные переменные, такие как </a:t>
            </a:r>
            <a:r>
              <a:rPr lang="en-US" sz="1800" dirty="0"/>
              <a:t>RPM</a:t>
            </a:r>
            <a:r>
              <a:rPr lang="ru-RU" sz="1800" dirty="0"/>
              <a:t>, угол поворота лопастей, давление пускового и продувочного воздуха, параметры состояния двигателя и т.д.</a:t>
            </a:r>
          </a:p>
        </p:txBody>
      </p:sp>
      <p:pic>
        <p:nvPicPr>
          <p:cNvPr id="4"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31000"/>
                    </a14:imgEffect>
                    <a14:imgEffect>
                      <a14:brightnessContrast bright="-9000" contrast="19000"/>
                    </a14:imgEffect>
                  </a14:imgLayer>
                </a14:imgProps>
              </a:ext>
              <a:ext uri="{28A0092B-C50C-407E-A947-70E740481C1C}">
                <a14:useLocalDpi xmlns:a14="http://schemas.microsoft.com/office/drawing/2010/main" val="0"/>
              </a:ext>
            </a:extLst>
          </a:blip>
          <a:srcRect/>
          <a:stretch>
            <a:fillRect/>
          </a:stretch>
        </p:blipFill>
        <p:spPr bwMode="auto">
          <a:xfrm>
            <a:off x="755560" y="908713"/>
            <a:ext cx="7599155" cy="3827448"/>
          </a:xfrm>
          <a:prstGeom prst="rect">
            <a:avLst/>
          </a:prstGeom>
          <a:noFill/>
          <a:ln>
            <a:noFill/>
          </a:ln>
          <a:effectLst/>
          <a:extLst/>
        </p:spPr>
      </p:pic>
      <p:sp>
        <p:nvSpPr>
          <p:cNvPr id="5" name="Номер слайда 4"/>
          <p:cNvSpPr>
            <a:spLocks noGrp="1"/>
          </p:cNvSpPr>
          <p:nvPr>
            <p:ph type="sldNum" sz="quarter" idx="12"/>
          </p:nvPr>
        </p:nvSpPr>
        <p:spPr/>
        <p:txBody>
          <a:bodyPr/>
          <a:lstStyle/>
          <a:p>
            <a:fld id="{A855E182-5C56-4EF6-A9F0-8655470D7349}" type="slidenum">
              <a:rPr lang="ru-RU" smtClean="0"/>
              <a:t>25</a:t>
            </a:fld>
            <a:endParaRPr lang="ru-RU"/>
          </a:p>
        </p:txBody>
      </p:sp>
    </p:spTree>
    <p:extLst>
      <p:ext uri="{BB962C8B-B14F-4D97-AF65-F5344CB8AC3E}">
        <p14:creationId xmlns:p14="http://schemas.microsoft.com/office/powerpoint/2010/main" val="3751758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4762500" cy="346075"/>
          </a:xfrm>
        </p:spPr>
        <p:txBody>
          <a:bodyPr>
            <a:normAutofit fontScale="90000"/>
          </a:bodyPr>
          <a:lstStyle/>
          <a:p>
            <a:pPr>
              <a:defRPr/>
            </a:pPr>
            <a:r>
              <a:rPr lang="ru-RU" sz="2400" b="1" dirty="0" smtClean="0">
                <a:solidFill>
                  <a:srgbClr val="7030A0"/>
                </a:solidFill>
              </a:rPr>
              <a:t>Блок машинного телеграфа</a:t>
            </a:r>
            <a:endParaRPr lang="ru-RU" altLang="ru-RU" sz="2400" b="1" dirty="0" smtClean="0">
              <a:solidFill>
                <a:srgbClr val="7030A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88913"/>
            <a:ext cx="3405188" cy="625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4"/>
          <p:cNvSpPr>
            <a:spLocks noChangeArrowheads="1"/>
          </p:cNvSpPr>
          <p:nvPr/>
        </p:nvSpPr>
        <p:spPr bwMode="auto">
          <a:xfrm>
            <a:off x="468313" y="765175"/>
            <a:ext cx="4572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60000" eaLnBrk="1" hangingPunct="1">
              <a:defRPr/>
            </a:pPr>
            <a:r>
              <a:rPr lang="ru-RU" altLang="ru-RU" b="1" dirty="0" smtClean="0">
                <a:solidFill>
                  <a:srgbClr val="C00000"/>
                </a:solidFill>
              </a:rPr>
              <a:t>Положения телеграфа:</a:t>
            </a:r>
          </a:p>
          <a:p>
            <a:pPr eaLnBrk="1" hangingPunct="1">
              <a:defRPr/>
            </a:pPr>
            <a:r>
              <a:rPr lang="ru-RU" altLang="ru-RU" dirty="0" smtClean="0">
                <a:solidFill>
                  <a:srgbClr val="0000FF"/>
                </a:solidFill>
              </a:rPr>
              <a:t>Передний ход</a:t>
            </a:r>
            <a:r>
              <a:rPr lang="en-US" altLang="ru-RU" dirty="0" smtClean="0"/>
              <a:t>: dead slow, slow, half, full, navigation full</a:t>
            </a:r>
            <a:r>
              <a:rPr lang="ru-RU" altLang="ru-RU" dirty="0" smtClean="0"/>
              <a:t>.</a:t>
            </a:r>
            <a:endParaRPr lang="en-US" altLang="ru-RU" dirty="0" smtClean="0"/>
          </a:p>
          <a:p>
            <a:pPr eaLnBrk="1" hangingPunct="1">
              <a:defRPr/>
            </a:pPr>
            <a:r>
              <a:rPr lang="ru-RU" altLang="ru-RU" dirty="0" smtClean="0">
                <a:solidFill>
                  <a:srgbClr val="0000FF"/>
                </a:solidFill>
              </a:rPr>
              <a:t>Стоп</a:t>
            </a:r>
            <a:r>
              <a:rPr lang="ru-RU" altLang="ru-RU" dirty="0" smtClean="0"/>
              <a:t>:</a:t>
            </a:r>
            <a:r>
              <a:rPr lang="en-US" altLang="ru-RU" dirty="0" smtClean="0"/>
              <a:t> Stop</a:t>
            </a:r>
            <a:r>
              <a:rPr lang="ru-RU" altLang="ru-RU" dirty="0" smtClean="0"/>
              <a:t>.</a:t>
            </a:r>
            <a:endParaRPr lang="en-US" altLang="ru-RU" dirty="0" smtClean="0"/>
          </a:p>
          <a:p>
            <a:pPr eaLnBrk="1" hangingPunct="1">
              <a:defRPr/>
            </a:pPr>
            <a:r>
              <a:rPr lang="ru-RU" altLang="ru-RU" dirty="0" smtClean="0">
                <a:solidFill>
                  <a:srgbClr val="0000FF"/>
                </a:solidFill>
              </a:rPr>
              <a:t>Задний ход</a:t>
            </a:r>
            <a:r>
              <a:rPr lang="en-US" altLang="ru-RU" dirty="0" smtClean="0">
                <a:solidFill>
                  <a:srgbClr val="0000FF"/>
                </a:solidFill>
              </a:rPr>
              <a:t>: </a:t>
            </a:r>
            <a:r>
              <a:rPr lang="en-US" altLang="ru-RU" dirty="0" smtClean="0"/>
              <a:t>dead slow, slow, half, full, emergency astern</a:t>
            </a:r>
            <a:r>
              <a:rPr lang="ru-RU" altLang="ru-RU" dirty="0" smtClean="0"/>
              <a:t>.</a:t>
            </a:r>
            <a:endParaRPr lang="en-US" altLang="ru-RU" dirty="0" smtClean="0"/>
          </a:p>
          <a:p>
            <a:pPr eaLnBrk="1" hangingPunct="1">
              <a:defRPr/>
            </a:pPr>
            <a:endParaRPr lang="ru-RU" altLang="ru-RU" b="1" dirty="0" smtClean="0"/>
          </a:p>
          <a:p>
            <a:pPr indent="360000" eaLnBrk="1" hangingPunct="1">
              <a:defRPr/>
            </a:pPr>
            <a:r>
              <a:rPr lang="ru-RU" altLang="ru-RU" b="1" dirty="0" smtClean="0">
                <a:solidFill>
                  <a:srgbClr val="C00000"/>
                </a:solidFill>
              </a:rPr>
              <a:t>Переключатель режимов работы:</a:t>
            </a:r>
          </a:p>
          <a:p>
            <a:pPr eaLnBrk="1" hangingPunct="1">
              <a:defRPr/>
            </a:pPr>
            <a:r>
              <a:rPr lang="en-US" altLang="ru-RU" dirty="0" smtClean="0"/>
              <a:t>• Finished with engine (FWE)</a:t>
            </a:r>
            <a:r>
              <a:rPr lang="ru-RU" altLang="ru-RU" dirty="0" smtClean="0"/>
              <a:t>;</a:t>
            </a:r>
            <a:endParaRPr lang="en-US" altLang="ru-RU" dirty="0" smtClean="0"/>
          </a:p>
          <a:p>
            <a:pPr eaLnBrk="1" hangingPunct="1">
              <a:defRPr/>
            </a:pPr>
            <a:r>
              <a:rPr lang="en-US" altLang="ru-RU" dirty="0" smtClean="0"/>
              <a:t>• Stand-by</a:t>
            </a:r>
            <a:r>
              <a:rPr lang="ru-RU" altLang="ru-RU" dirty="0" smtClean="0"/>
              <a:t>;</a:t>
            </a:r>
            <a:endParaRPr lang="en-US" altLang="ru-RU" dirty="0" smtClean="0"/>
          </a:p>
          <a:p>
            <a:pPr eaLnBrk="1" hangingPunct="1">
              <a:defRPr/>
            </a:pPr>
            <a:r>
              <a:rPr lang="en-US" altLang="ru-RU" dirty="0" smtClean="0"/>
              <a:t>• At sea</a:t>
            </a:r>
            <a:r>
              <a:rPr lang="ru-RU" altLang="ru-RU" dirty="0" smtClean="0"/>
              <a:t>.</a:t>
            </a:r>
            <a:endParaRPr lang="ru-RU" altLang="ru-RU" dirty="0"/>
          </a:p>
          <a:p>
            <a:pPr eaLnBrk="1" hangingPunct="1">
              <a:defRPr/>
            </a:pPr>
            <a:endParaRPr lang="ru-RU" altLang="ru-RU" b="1" dirty="0" smtClean="0">
              <a:solidFill>
                <a:srgbClr val="C00000"/>
              </a:solidFill>
            </a:endParaRPr>
          </a:p>
          <a:p>
            <a:pPr eaLnBrk="1" hangingPunct="1">
              <a:defRPr/>
            </a:pPr>
            <a:r>
              <a:rPr lang="ru-RU" altLang="ru-RU" b="1" dirty="0">
                <a:solidFill>
                  <a:srgbClr val="C00000"/>
                </a:solidFill>
              </a:rPr>
              <a:t> </a:t>
            </a:r>
            <a:r>
              <a:rPr lang="ru-RU" altLang="ru-RU" b="1" dirty="0" smtClean="0">
                <a:solidFill>
                  <a:srgbClr val="C00000"/>
                </a:solidFill>
              </a:rPr>
              <a:t> Переключатель постов управления:</a:t>
            </a:r>
          </a:p>
          <a:p>
            <a:pPr eaLnBrk="1" hangingPunct="1">
              <a:defRPr/>
            </a:pPr>
            <a:r>
              <a:rPr lang="en-US" altLang="ru-RU" dirty="0" smtClean="0"/>
              <a:t>• Bridge</a:t>
            </a:r>
            <a:r>
              <a:rPr lang="ru-RU" altLang="ru-RU" dirty="0" smtClean="0"/>
              <a:t>;</a:t>
            </a:r>
            <a:endParaRPr lang="en-US" altLang="ru-RU" dirty="0" smtClean="0"/>
          </a:p>
          <a:p>
            <a:pPr eaLnBrk="1" hangingPunct="1">
              <a:defRPr/>
            </a:pPr>
            <a:r>
              <a:rPr lang="en-US" altLang="ru-RU" dirty="0" smtClean="0"/>
              <a:t>• Engine control room (ECR)</a:t>
            </a:r>
            <a:r>
              <a:rPr lang="ru-RU" altLang="ru-RU" dirty="0" smtClean="0"/>
              <a:t>;</a:t>
            </a:r>
            <a:endParaRPr lang="en-US" altLang="ru-RU" dirty="0" smtClean="0"/>
          </a:p>
          <a:p>
            <a:pPr eaLnBrk="1" hangingPunct="1">
              <a:defRPr/>
            </a:pPr>
            <a:r>
              <a:rPr lang="en-US" altLang="ru-RU" dirty="0" smtClean="0"/>
              <a:t>• Local</a:t>
            </a:r>
            <a:r>
              <a:rPr lang="ru-RU" altLang="ru-RU" dirty="0" smtClean="0"/>
              <a:t>;</a:t>
            </a:r>
            <a:endParaRPr lang="en-US" altLang="ru-RU" dirty="0" smtClean="0"/>
          </a:p>
          <a:p>
            <a:pPr eaLnBrk="1" hangingPunct="1">
              <a:defRPr/>
            </a:pPr>
            <a:r>
              <a:rPr lang="en-US" altLang="ru-RU" dirty="0" smtClean="0"/>
              <a:t>• </a:t>
            </a:r>
            <a:r>
              <a:rPr lang="ru-RU" altLang="ru-RU" dirty="0" smtClean="0"/>
              <a:t>Дополнительные</a:t>
            </a:r>
            <a:r>
              <a:rPr lang="en-US" altLang="ru-RU" dirty="0" smtClean="0"/>
              <a:t>, </a:t>
            </a:r>
            <a:r>
              <a:rPr lang="ru-RU" altLang="ru-RU" dirty="0" smtClean="0"/>
              <a:t>в других местах.</a:t>
            </a:r>
            <a:endParaRPr lang="en-US" altLang="ru-RU" dirty="0" smtClean="0"/>
          </a:p>
          <a:p>
            <a:pPr eaLnBrk="1" hangingPunct="1">
              <a:defRPr/>
            </a:pPr>
            <a:endParaRPr lang="ru-RU" altLang="ru-RU" dirty="0" smtClean="0"/>
          </a:p>
          <a:p>
            <a:pPr eaLnBrk="1" hangingPunct="1">
              <a:defRPr/>
            </a:pPr>
            <a:r>
              <a:rPr lang="ru-RU" altLang="ru-RU" b="1" dirty="0" smtClean="0">
                <a:solidFill>
                  <a:srgbClr val="FF6600"/>
                </a:solidFill>
              </a:rPr>
              <a:t>Кнопка аварийной остановки ГД</a:t>
            </a:r>
          </a:p>
        </p:txBody>
      </p:sp>
      <p:sp>
        <p:nvSpPr>
          <p:cNvPr id="2" name="Номер слайда 1"/>
          <p:cNvSpPr>
            <a:spLocks noGrp="1"/>
          </p:cNvSpPr>
          <p:nvPr>
            <p:ph type="sldNum" sz="quarter" idx="12"/>
          </p:nvPr>
        </p:nvSpPr>
        <p:spPr/>
        <p:txBody>
          <a:bodyPr/>
          <a:lstStyle/>
          <a:p>
            <a:fld id="{A855E182-5C56-4EF6-A9F0-8655470D7349}" type="slidenum">
              <a:rPr lang="ru-RU" smtClean="0"/>
              <a:t>26</a:t>
            </a:fld>
            <a:endParaRPr lang="ru-RU"/>
          </a:p>
        </p:txBody>
      </p:sp>
    </p:spTree>
    <p:extLst>
      <p:ext uri="{BB962C8B-B14F-4D97-AF65-F5344CB8AC3E}">
        <p14:creationId xmlns:p14="http://schemas.microsoft.com/office/powerpoint/2010/main" val="1116118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417512"/>
          </a:xfrm>
        </p:spPr>
        <p:txBody>
          <a:bodyPr>
            <a:normAutofit fontScale="90000"/>
          </a:bodyPr>
          <a:lstStyle/>
          <a:p>
            <a:pPr>
              <a:defRPr/>
            </a:pPr>
            <a:r>
              <a:rPr lang="ru-RU" sz="2400" b="1" dirty="0" smtClean="0">
                <a:solidFill>
                  <a:srgbClr val="7030A0"/>
                </a:solidFill>
              </a:rPr>
              <a:t>Система обеспечения безопасности ГД</a:t>
            </a:r>
            <a:endParaRPr lang="ru-RU" altLang="ru-RU" sz="2400" b="1" dirty="0" smtClean="0">
              <a:solidFill>
                <a:srgbClr val="7030A0"/>
              </a:solidFill>
            </a:endParaRPr>
          </a:p>
        </p:txBody>
      </p:sp>
      <p:sp>
        <p:nvSpPr>
          <p:cNvPr id="5" name="Объект 2"/>
          <p:cNvSpPr>
            <a:spLocks noGrp="1"/>
          </p:cNvSpPr>
          <p:nvPr>
            <p:ph idx="1"/>
          </p:nvPr>
        </p:nvSpPr>
        <p:spPr>
          <a:xfrm>
            <a:off x="457200" y="765175"/>
            <a:ext cx="8229600" cy="5360988"/>
          </a:xfrm>
        </p:spPr>
        <p:txBody>
          <a:bodyPr>
            <a:noAutofit/>
          </a:bodyPr>
          <a:lstStyle/>
          <a:p>
            <a:pPr marL="0" indent="360000">
              <a:spcBef>
                <a:spcPts val="0"/>
              </a:spcBef>
              <a:buFontTx/>
              <a:buNone/>
              <a:defRPr/>
            </a:pPr>
            <a:r>
              <a:rPr lang="ru-RU" altLang="ru-RU" sz="1800" b="1" dirty="0" smtClean="0">
                <a:solidFill>
                  <a:srgbClr val="C00000"/>
                </a:solidFill>
              </a:rPr>
              <a:t>Имеет входы/выходы для:</a:t>
            </a:r>
          </a:p>
          <a:p>
            <a:pPr>
              <a:spcBef>
                <a:spcPts val="0"/>
              </a:spcBef>
              <a:defRPr/>
            </a:pPr>
            <a:r>
              <a:rPr lang="ru-RU" altLang="ru-RU" sz="1800" dirty="0" smtClean="0"/>
              <a:t>системы ДАУ ГД;</a:t>
            </a:r>
            <a:r>
              <a:rPr lang="en-US" altLang="ru-RU" sz="1800" dirty="0" smtClean="0"/>
              <a:t> </a:t>
            </a:r>
            <a:endParaRPr lang="ru-RU" altLang="ru-RU" sz="1800" dirty="0" smtClean="0"/>
          </a:p>
          <a:p>
            <a:pPr>
              <a:spcBef>
                <a:spcPts val="0"/>
              </a:spcBef>
              <a:defRPr/>
            </a:pPr>
            <a:r>
              <a:rPr lang="ru-RU" altLang="ru-RU" sz="1800" dirty="0" smtClean="0"/>
              <a:t>цифровой системы регулирования;</a:t>
            </a:r>
            <a:r>
              <a:rPr lang="en-US" altLang="ru-RU" sz="1800" dirty="0" smtClean="0"/>
              <a:t> </a:t>
            </a:r>
            <a:endParaRPr lang="ru-RU" altLang="ru-RU" sz="1800" dirty="0" smtClean="0"/>
          </a:p>
          <a:p>
            <a:pPr>
              <a:spcBef>
                <a:spcPts val="0"/>
              </a:spcBef>
              <a:defRPr/>
            </a:pPr>
            <a:r>
              <a:rPr lang="ru-RU" altLang="ru-RU" sz="1800" dirty="0" smtClean="0"/>
              <a:t>системы АПС.</a:t>
            </a:r>
          </a:p>
          <a:p>
            <a:pPr marL="0" indent="360000">
              <a:spcBef>
                <a:spcPts val="0"/>
              </a:spcBef>
              <a:buFontTx/>
              <a:buNone/>
              <a:defRPr/>
            </a:pPr>
            <a:r>
              <a:rPr lang="ru-RU" altLang="ru-RU" sz="1800" b="1" dirty="0" smtClean="0">
                <a:solidFill>
                  <a:srgbClr val="C00000"/>
                </a:solidFill>
              </a:rPr>
              <a:t>Позволяет производить:</a:t>
            </a:r>
          </a:p>
          <a:p>
            <a:pPr>
              <a:spcBef>
                <a:spcPts val="0"/>
              </a:spcBef>
              <a:buFont typeface="Arial" panose="020B0604020202020204" pitchFamily="34" charset="0"/>
              <a:buChar char="−"/>
              <a:defRPr/>
            </a:pPr>
            <a:r>
              <a:rPr lang="ru-RU" altLang="ru-RU" sz="1800" dirty="0" smtClean="0"/>
              <a:t>мониторинг ДИ двигателя;</a:t>
            </a:r>
            <a:r>
              <a:rPr lang="en-US" altLang="ru-RU" sz="1800" dirty="0" smtClean="0"/>
              <a:t> </a:t>
            </a:r>
            <a:endParaRPr lang="ru-RU" altLang="ru-RU" sz="1800" dirty="0" smtClean="0"/>
          </a:p>
          <a:p>
            <a:pPr>
              <a:spcBef>
                <a:spcPts val="0"/>
              </a:spcBef>
              <a:buFont typeface="Arial" panose="020B0604020202020204" pitchFamily="34" charset="0"/>
              <a:buChar char="−"/>
              <a:defRPr/>
            </a:pPr>
            <a:r>
              <a:rPr lang="en-US" altLang="ru-RU" sz="1800" dirty="0" smtClean="0"/>
              <a:t>RPM </a:t>
            </a:r>
            <a:r>
              <a:rPr lang="ru-RU" altLang="ru-RU" sz="1800" dirty="0" smtClean="0"/>
              <a:t>мониторинг;</a:t>
            </a:r>
            <a:r>
              <a:rPr lang="en-US" altLang="ru-RU" sz="1800" dirty="0" smtClean="0"/>
              <a:t> </a:t>
            </a:r>
            <a:endParaRPr lang="ru-RU" altLang="ru-RU" sz="1800" dirty="0" smtClean="0"/>
          </a:p>
          <a:p>
            <a:pPr>
              <a:spcBef>
                <a:spcPts val="0"/>
              </a:spcBef>
              <a:buFont typeface="Arial" panose="020B0604020202020204" pitchFamily="34" charset="0"/>
              <a:buChar char="−"/>
              <a:defRPr/>
            </a:pPr>
            <a:r>
              <a:rPr lang="ru-RU" altLang="ru-RU" sz="1800" dirty="0" smtClean="0"/>
              <a:t>обнаружение превышения скорости;</a:t>
            </a:r>
          </a:p>
          <a:p>
            <a:pPr>
              <a:spcBef>
                <a:spcPts val="0"/>
              </a:spcBef>
              <a:buFont typeface="Arial" panose="020B0604020202020204" pitchFamily="34" charset="0"/>
              <a:buChar char="−"/>
              <a:defRPr/>
            </a:pPr>
            <a:r>
              <a:rPr lang="ru-RU" altLang="ru-RU" sz="1800" dirty="0" smtClean="0"/>
              <a:t>ручную экстренную остановку ГД (отдельная система с резервным источником питания);</a:t>
            </a:r>
            <a:r>
              <a:rPr lang="en-US" altLang="ru-RU" sz="1800" dirty="0" smtClean="0"/>
              <a:t> </a:t>
            </a:r>
            <a:endParaRPr lang="ru-RU" altLang="ru-RU" sz="1800" dirty="0" smtClean="0"/>
          </a:p>
          <a:p>
            <a:pPr>
              <a:spcBef>
                <a:spcPts val="0"/>
              </a:spcBef>
              <a:buFont typeface="Arial" panose="020B0604020202020204" pitchFamily="34" charset="0"/>
              <a:buChar char="−"/>
              <a:defRPr/>
            </a:pPr>
            <a:r>
              <a:rPr lang="ru-RU" altLang="ru-RU" sz="1800" dirty="0" smtClean="0"/>
              <a:t>авто завершение работы ГД, отменяемое и не подлежащее отмене (</a:t>
            </a:r>
            <a:r>
              <a:rPr lang="en-US" altLang="ru-RU" sz="1800" dirty="0" smtClean="0"/>
              <a:t>Shut Down </a:t>
            </a:r>
            <a:r>
              <a:rPr lang="ru-RU" altLang="ru-RU" sz="1800" dirty="0" smtClean="0"/>
              <a:t>система), ГД останавливается путем активации </a:t>
            </a:r>
            <a:r>
              <a:rPr lang="ru-RU" altLang="ru-RU" sz="1800" dirty="0" err="1" smtClean="0"/>
              <a:t>соленоидных</a:t>
            </a:r>
            <a:r>
              <a:rPr lang="ru-RU" altLang="ru-RU" sz="1800" dirty="0" smtClean="0"/>
              <a:t> клапанов;</a:t>
            </a:r>
            <a:endParaRPr lang="ru-RU" altLang="ru-RU" sz="1800" dirty="0"/>
          </a:p>
          <a:p>
            <a:pPr>
              <a:spcBef>
                <a:spcPts val="0"/>
              </a:spcBef>
              <a:buFont typeface="Arial" panose="020B0604020202020204" pitchFamily="34" charset="0"/>
              <a:buChar char="−"/>
              <a:defRPr/>
            </a:pPr>
            <a:r>
              <a:rPr lang="ru-RU" altLang="ru-RU" sz="1800" dirty="0" smtClean="0"/>
              <a:t>авто уменьшение мощности ГД, как отменяемое, так и не подлежащее отмене (</a:t>
            </a:r>
            <a:r>
              <a:rPr lang="en-US" altLang="ru-RU" sz="1800" dirty="0" smtClean="0"/>
              <a:t>Slow Down </a:t>
            </a:r>
            <a:r>
              <a:rPr lang="ru-RU" altLang="ru-RU" sz="1800" dirty="0" smtClean="0"/>
              <a:t>система), обороты снижаются до безопасного уровня в случае возникновения технических проблем;</a:t>
            </a:r>
          </a:p>
          <a:p>
            <a:pPr>
              <a:spcBef>
                <a:spcPts val="0"/>
              </a:spcBef>
              <a:buFont typeface="Arial" panose="020B0604020202020204" pitchFamily="34" charset="0"/>
              <a:buChar char="−"/>
              <a:defRPr/>
            </a:pPr>
            <a:r>
              <a:rPr lang="ru-RU" altLang="ru-RU" sz="1800" dirty="0" smtClean="0"/>
              <a:t>контроль ДИ на предмет неисправности;</a:t>
            </a:r>
          </a:p>
          <a:p>
            <a:pPr>
              <a:spcBef>
                <a:spcPts val="0"/>
              </a:spcBef>
              <a:buFont typeface="Arial" panose="020B0604020202020204" pitchFamily="34" charset="0"/>
              <a:buChar char="−"/>
              <a:defRPr/>
            </a:pPr>
            <a:r>
              <a:rPr lang="ru-RU" altLang="ru-RU" sz="1800" dirty="0" smtClean="0"/>
              <a:t>изменение и проверку значений параметров на любой панели управления.</a:t>
            </a:r>
          </a:p>
        </p:txBody>
      </p:sp>
      <p:sp>
        <p:nvSpPr>
          <p:cNvPr id="2" name="Номер слайда 1"/>
          <p:cNvSpPr>
            <a:spLocks noGrp="1"/>
          </p:cNvSpPr>
          <p:nvPr>
            <p:ph type="sldNum" sz="quarter" idx="12"/>
          </p:nvPr>
        </p:nvSpPr>
        <p:spPr/>
        <p:txBody>
          <a:bodyPr/>
          <a:lstStyle/>
          <a:p>
            <a:fld id="{A855E182-5C56-4EF6-A9F0-8655470D7349}" type="slidenum">
              <a:rPr lang="ru-RU" smtClean="0"/>
              <a:t>27</a:t>
            </a:fld>
            <a:endParaRPr lang="ru-RU"/>
          </a:p>
        </p:txBody>
      </p:sp>
    </p:spTree>
    <p:extLst>
      <p:ext uri="{BB962C8B-B14F-4D97-AF65-F5344CB8AC3E}">
        <p14:creationId xmlns:p14="http://schemas.microsoft.com/office/powerpoint/2010/main" val="1942185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53" y="758171"/>
            <a:ext cx="3660458" cy="33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634" y="758171"/>
            <a:ext cx="4582668" cy="334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906211" y="332656"/>
            <a:ext cx="3327514" cy="400110"/>
          </a:xfrm>
          <a:prstGeom prst="rect">
            <a:avLst/>
          </a:prstGeom>
        </p:spPr>
        <p:txBody>
          <a:bodyPr wrap="none">
            <a:spAutoFit/>
          </a:bodyPr>
          <a:lstStyle/>
          <a:p>
            <a:r>
              <a:rPr lang="ru-RU" sz="2000" b="1" dirty="0">
                <a:solidFill>
                  <a:srgbClr val="7030A0"/>
                </a:solidFill>
              </a:rPr>
              <a:t>Распределенный процессор</a:t>
            </a:r>
            <a:endParaRPr lang="ru-RU" sz="2000" dirty="0">
              <a:solidFill>
                <a:srgbClr val="7030A0"/>
              </a:solidFill>
            </a:endParaRPr>
          </a:p>
        </p:txBody>
      </p:sp>
      <p:sp>
        <p:nvSpPr>
          <p:cNvPr id="7" name="Прямоугольник 6"/>
          <p:cNvSpPr/>
          <p:nvPr/>
        </p:nvSpPr>
        <p:spPr>
          <a:xfrm>
            <a:off x="1138707" y="332656"/>
            <a:ext cx="2436949" cy="369332"/>
          </a:xfrm>
          <a:prstGeom prst="rect">
            <a:avLst/>
          </a:prstGeom>
        </p:spPr>
        <p:txBody>
          <a:bodyPr wrap="none">
            <a:spAutoFit/>
          </a:bodyPr>
          <a:lstStyle/>
          <a:p>
            <a:r>
              <a:rPr lang="ru-RU" b="1" dirty="0">
                <a:solidFill>
                  <a:srgbClr val="7030A0"/>
                </a:solidFill>
              </a:rPr>
              <a:t>Регистратор маневров</a:t>
            </a:r>
            <a:endParaRPr lang="ru-RU" dirty="0">
              <a:solidFill>
                <a:srgbClr val="7030A0"/>
              </a:solidFill>
            </a:endParaRPr>
          </a:p>
        </p:txBody>
      </p:sp>
      <p:sp>
        <p:nvSpPr>
          <p:cNvPr id="8" name="Прямоугольник 7"/>
          <p:cNvSpPr/>
          <p:nvPr/>
        </p:nvSpPr>
        <p:spPr>
          <a:xfrm>
            <a:off x="551828" y="4118591"/>
            <a:ext cx="8309473" cy="2308324"/>
          </a:xfrm>
          <a:prstGeom prst="rect">
            <a:avLst/>
          </a:prstGeom>
        </p:spPr>
        <p:txBody>
          <a:bodyPr wrap="square">
            <a:spAutoFit/>
          </a:bodyPr>
          <a:lstStyle/>
          <a:p>
            <a:pPr indent="360000"/>
            <a:r>
              <a:rPr lang="ru-RU" b="1" dirty="0">
                <a:solidFill>
                  <a:srgbClr val="C00000"/>
                </a:solidFill>
              </a:rPr>
              <a:t>Регистратор маневров</a:t>
            </a:r>
            <a:r>
              <a:rPr lang="ru-RU" b="1" dirty="0"/>
              <a:t> </a:t>
            </a:r>
            <a:r>
              <a:rPr lang="ru-RU" dirty="0"/>
              <a:t>предназначен для непрерывной записи конкретных событий, связанных с ГДУ и командами с мостика. Обеспечивает распечатку записанных данных</a:t>
            </a:r>
            <a:r>
              <a:rPr lang="ru-RU" dirty="0" smtClean="0"/>
              <a:t>.</a:t>
            </a:r>
          </a:p>
          <a:p>
            <a:pPr indent="360000"/>
            <a:r>
              <a:rPr lang="ru-RU" b="1" dirty="0">
                <a:solidFill>
                  <a:srgbClr val="C00000"/>
                </a:solidFill>
              </a:rPr>
              <a:t>Распределенный процессор</a:t>
            </a:r>
            <a:endParaRPr lang="ru-RU" dirty="0">
              <a:solidFill>
                <a:srgbClr val="C00000"/>
              </a:solidFill>
            </a:endParaRPr>
          </a:p>
          <a:p>
            <a:pPr marL="285750" lvl="0" indent="-285750">
              <a:buFont typeface="Arial" pitchFamily="34" charset="0"/>
              <a:buChar char="•"/>
            </a:pPr>
            <a:r>
              <a:rPr lang="ru-RU" dirty="0"/>
              <a:t>Сопрягается с ДИ и исполнительными устройствами.</a:t>
            </a:r>
          </a:p>
          <a:p>
            <a:pPr marL="285750" lvl="0" indent="-285750">
              <a:buFont typeface="Arial" pitchFamily="34" charset="0"/>
              <a:buChar char="•"/>
            </a:pPr>
            <a:r>
              <a:rPr lang="ru-RU" dirty="0"/>
              <a:t>Управляет технологическими процессами ГД.</a:t>
            </a:r>
          </a:p>
          <a:p>
            <a:pPr marL="285750" lvl="0" indent="-285750">
              <a:buFont typeface="Arial" pitchFamily="34" charset="0"/>
              <a:buChar char="•"/>
            </a:pPr>
            <a:r>
              <a:rPr lang="ru-RU" dirty="0"/>
              <a:t>Обнаруживает аварийные ситуации.</a:t>
            </a:r>
          </a:p>
          <a:p>
            <a:pPr marL="285750" lvl="0" indent="-285750">
              <a:buFont typeface="Arial" pitchFamily="34" charset="0"/>
              <a:buChar char="•"/>
            </a:pPr>
            <a:r>
              <a:rPr lang="ru-RU" dirty="0"/>
              <a:t>Добавляет метки времени к аварийным сигналам и событиям</a:t>
            </a:r>
            <a:r>
              <a:rPr lang="ru-RU" dirty="0" smtClean="0"/>
              <a:t>.</a:t>
            </a:r>
            <a:endParaRPr lang="ru-RU" dirty="0"/>
          </a:p>
        </p:txBody>
      </p:sp>
      <p:sp>
        <p:nvSpPr>
          <p:cNvPr id="2" name="Номер слайда 1"/>
          <p:cNvSpPr>
            <a:spLocks noGrp="1"/>
          </p:cNvSpPr>
          <p:nvPr>
            <p:ph type="sldNum" sz="quarter" idx="12"/>
          </p:nvPr>
        </p:nvSpPr>
        <p:spPr/>
        <p:txBody>
          <a:bodyPr/>
          <a:lstStyle/>
          <a:p>
            <a:fld id="{A855E182-5C56-4EF6-A9F0-8655470D7349}" type="slidenum">
              <a:rPr lang="ru-RU" smtClean="0"/>
              <a:t>28</a:t>
            </a:fld>
            <a:endParaRPr lang="ru-RU"/>
          </a:p>
        </p:txBody>
      </p:sp>
    </p:spTree>
    <p:extLst>
      <p:ext uri="{BB962C8B-B14F-4D97-AF65-F5344CB8AC3E}">
        <p14:creationId xmlns:p14="http://schemas.microsoft.com/office/powerpoint/2010/main" val="569613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332657"/>
            <a:ext cx="7715200" cy="4536504"/>
          </a:xfrm>
        </p:spPr>
        <p:txBody>
          <a:bodyPr>
            <a:normAutofit/>
          </a:bodyPr>
          <a:lstStyle/>
          <a:p>
            <a:pPr marL="0" indent="360000">
              <a:spcBef>
                <a:spcPts val="0"/>
              </a:spcBef>
              <a:buNone/>
            </a:pPr>
            <a:r>
              <a:rPr lang="ru-RU" sz="1800" b="1" dirty="0">
                <a:solidFill>
                  <a:srgbClr val="C00000"/>
                </a:solidFill>
              </a:rPr>
              <a:t>Цифровая система регулирования </a:t>
            </a:r>
            <a:r>
              <a:rPr lang="ru-RU" sz="1800" dirty="0"/>
              <a:t>обеспечивает</a:t>
            </a:r>
            <a:r>
              <a:rPr lang="ru-RU" sz="1800" b="1" dirty="0"/>
              <a:t>:</a:t>
            </a:r>
            <a:endParaRPr lang="ru-RU" sz="1800" dirty="0"/>
          </a:p>
          <a:p>
            <a:pPr lvl="0">
              <a:spcBef>
                <a:spcPts val="0"/>
              </a:spcBef>
            </a:pPr>
            <a:r>
              <a:rPr lang="ru-RU" sz="1800" dirty="0"/>
              <a:t>Ввод команд скорости ГД со всех ПУ.</a:t>
            </a:r>
          </a:p>
          <a:p>
            <a:pPr lvl="0">
              <a:spcBef>
                <a:spcPts val="0"/>
              </a:spcBef>
            </a:pPr>
            <a:r>
              <a:rPr lang="ru-RU" sz="1800" dirty="0"/>
              <a:t>Автоматические функции ограничителя топлива в соответствии с основными спецификациями ГД (продувочный воздух, ограничитель крутящего момента и т.д.).</a:t>
            </a:r>
          </a:p>
          <a:p>
            <a:pPr lvl="0">
              <a:spcBef>
                <a:spcPts val="0"/>
              </a:spcBef>
            </a:pPr>
            <a:r>
              <a:rPr lang="ru-RU" sz="1800" dirty="0"/>
              <a:t>Ручное ограничение топлива и </a:t>
            </a:r>
            <a:r>
              <a:rPr lang="en-US" sz="1800" dirty="0"/>
              <a:t>RPM</a:t>
            </a:r>
            <a:r>
              <a:rPr lang="ru-RU" sz="1800" dirty="0"/>
              <a:t> - регулируется с панели управления (главный ограничитель).</a:t>
            </a:r>
          </a:p>
          <a:p>
            <a:pPr lvl="0">
              <a:spcBef>
                <a:spcPts val="0"/>
              </a:spcBef>
            </a:pPr>
            <a:r>
              <a:rPr lang="ru-RU" sz="1800" dirty="0"/>
              <a:t>Избыточную индуктивную систему измерения скорости ГД.</a:t>
            </a:r>
          </a:p>
          <a:p>
            <a:pPr lvl="0">
              <a:spcBef>
                <a:spcPts val="0"/>
              </a:spcBef>
            </a:pPr>
            <a:r>
              <a:rPr lang="ru-RU" sz="1800" dirty="0"/>
              <a:t>Отмену ограничений с любого ПУ.</a:t>
            </a:r>
          </a:p>
          <a:p>
            <a:pPr lvl="0">
              <a:spcBef>
                <a:spcPts val="0"/>
              </a:spcBef>
            </a:pPr>
            <a:r>
              <a:rPr lang="ru-RU" sz="1800" dirty="0"/>
              <a:t>Функции самопроверки.</a:t>
            </a:r>
          </a:p>
          <a:p>
            <a:pPr marL="0" indent="0">
              <a:spcBef>
                <a:spcPts val="0"/>
              </a:spcBef>
              <a:buNone/>
            </a:pP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29</a:t>
            </a:fld>
            <a:endParaRPr lang="ru-RU"/>
          </a:p>
        </p:txBody>
      </p:sp>
    </p:spTree>
    <p:extLst>
      <p:ext uri="{BB962C8B-B14F-4D97-AF65-F5344CB8AC3E}">
        <p14:creationId xmlns:p14="http://schemas.microsoft.com/office/powerpoint/2010/main" val="361349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0" indent="360000">
              <a:lnSpc>
                <a:spcPct val="110000"/>
              </a:lnSpc>
              <a:spcBef>
                <a:spcPts val="0"/>
              </a:spcBef>
              <a:buNone/>
            </a:pPr>
            <a:r>
              <a:rPr lang="ru-RU" sz="1800" b="1" dirty="0">
                <a:solidFill>
                  <a:srgbClr val="009999"/>
                </a:solidFill>
              </a:rPr>
              <a:t>Виды управления двигателем: </a:t>
            </a:r>
            <a:endParaRPr lang="ru-RU" sz="1800" dirty="0">
              <a:solidFill>
                <a:srgbClr val="009999"/>
              </a:solidFill>
            </a:endParaRPr>
          </a:p>
          <a:p>
            <a:pPr>
              <a:lnSpc>
                <a:spcPct val="110000"/>
              </a:lnSpc>
              <a:spcBef>
                <a:spcPts val="0"/>
              </a:spcBef>
            </a:pPr>
            <a:r>
              <a:rPr lang="ru-RU" sz="1800" b="1" i="1" dirty="0"/>
              <a:t>Местное</a:t>
            </a:r>
            <a:r>
              <a:rPr lang="ru-RU" sz="1800" b="1" dirty="0"/>
              <a:t> - </a:t>
            </a:r>
            <a:r>
              <a:rPr lang="ru-RU" sz="1800" dirty="0"/>
              <a:t>осуществляемое оператором с помощью штатных органов управления двигателя в </a:t>
            </a:r>
            <a:r>
              <a:rPr lang="en-US" sz="1800" dirty="0"/>
              <a:t>ER</a:t>
            </a:r>
            <a:r>
              <a:rPr lang="ru-RU" sz="1800" dirty="0"/>
              <a:t> (</a:t>
            </a:r>
            <a:r>
              <a:rPr lang="en-US" sz="1800" dirty="0"/>
              <a:t>Engine room</a:t>
            </a:r>
            <a:r>
              <a:rPr lang="ru-RU" sz="1800" dirty="0"/>
              <a:t>). </a:t>
            </a:r>
          </a:p>
          <a:p>
            <a:pPr>
              <a:lnSpc>
                <a:spcPct val="110000"/>
              </a:lnSpc>
              <a:spcBef>
                <a:spcPts val="0"/>
              </a:spcBef>
            </a:pPr>
            <a:r>
              <a:rPr lang="ru-RU" sz="1800" b="1" i="1" dirty="0"/>
              <a:t>Дистанционное</a:t>
            </a:r>
            <a:r>
              <a:rPr lang="ru-RU" sz="1800" b="1" dirty="0"/>
              <a:t> - </a:t>
            </a:r>
            <a:r>
              <a:rPr lang="ru-RU" sz="1800" dirty="0"/>
              <a:t>выполняемое оператором с помощью органов, расположенных на некотором расстоянии от двигателя. </a:t>
            </a:r>
          </a:p>
          <a:p>
            <a:pPr>
              <a:lnSpc>
                <a:spcPct val="110000"/>
              </a:lnSpc>
              <a:spcBef>
                <a:spcPts val="0"/>
              </a:spcBef>
            </a:pPr>
            <a:r>
              <a:rPr lang="ru-RU" sz="1800" b="1" i="1" dirty="0"/>
              <a:t>Дистанционное автоматизированное</a:t>
            </a:r>
            <a:r>
              <a:rPr lang="ru-RU" sz="1800" b="1" dirty="0"/>
              <a:t> </a:t>
            </a:r>
            <a:r>
              <a:rPr lang="ru-RU" sz="1800" dirty="0"/>
              <a:t>– </a:t>
            </a:r>
            <a:r>
              <a:rPr lang="ru-RU" sz="1800" dirty="0" err="1" smtClean="0"/>
              <a:t>автоматич</a:t>
            </a:r>
            <a:r>
              <a:rPr lang="ru-RU" sz="1800" dirty="0" smtClean="0"/>
              <a:t>. </a:t>
            </a:r>
            <a:r>
              <a:rPr lang="ru-RU" sz="1800" dirty="0"/>
              <a:t>осуществление по программе операций или режимов работы ГД после одноразового воздействия оператора на задающие органы управления, расположенные на некотором расстоянии от ГД. </a:t>
            </a:r>
          </a:p>
          <a:p>
            <a:pPr>
              <a:lnSpc>
                <a:spcPct val="110000"/>
              </a:lnSpc>
              <a:spcBef>
                <a:spcPts val="0"/>
              </a:spcBef>
            </a:pPr>
            <a:r>
              <a:rPr lang="ru-RU" sz="1800" b="1" i="1" dirty="0"/>
              <a:t>Автоматическое</a:t>
            </a:r>
            <a:r>
              <a:rPr lang="ru-RU" sz="1800" b="1" dirty="0"/>
              <a:t> </a:t>
            </a:r>
            <a:r>
              <a:rPr lang="ru-RU" sz="1800" b="1" dirty="0" smtClean="0"/>
              <a:t>– </a:t>
            </a:r>
            <a:r>
              <a:rPr lang="ru-RU" sz="1800" dirty="0" err="1" smtClean="0"/>
              <a:t>автоматич</a:t>
            </a:r>
            <a:r>
              <a:rPr lang="ru-RU" sz="1800" dirty="0" smtClean="0"/>
              <a:t>. </a:t>
            </a:r>
            <a:r>
              <a:rPr lang="ru-RU" sz="1800" dirty="0"/>
              <a:t>выполнение по программе операций или режимов работы ГД по сигналам от внешних систем автоматики без участия оператора. </a:t>
            </a:r>
          </a:p>
          <a:p>
            <a:pPr>
              <a:lnSpc>
                <a:spcPct val="110000"/>
              </a:lnSpc>
              <a:spcBef>
                <a:spcPts val="0"/>
              </a:spcBef>
            </a:pPr>
            <a:r>
              <a:rPr lang="ru-RU" sz="1800" b="1" i="1" dirty="0"/>
              <a:t>Централизованное</a:t>
            </a:r>
            <a:r>
              <a:rPr lang="ru-RU" sz="1800" b="1" dirty="0"/>
              <a:t> </a:t>
            </a:r>
            <a:r>
              <a:rPr lang="ru-RU" sz="1800" dirty="0"/>
              <a:t>– управление ГД оператором или </a:t>
            </a:r>
            <a:r>
              <a:rPr lang="ru-RU" sz="1800" dirty="0" err="1"/>
              <a:t>автоматизир</a:t>
            </a:r>
            <a:r>
              <a:rPr lang="ru-RU" sz="1800" dirty="0"/>
              <a:t>. системой из единого центра</a:t>
            </a:r>
            <a:r>
              <a:rPr lang="ru-RU" sz="1800" dirty="0" smtClean="0"/>
              <a:t>.</a:t>
            </a:r>
            <a:r>
              <a:rPr lang="ru-RU" sz="1800" dirty="0"/>
              <a:t> </a:t>
            </a:r>
          </a:p>
          <a:p>
            <a:pPr marL="0" indent="360000">
              <a:lnSpc>
                <a:spcPct val="110000"/>
              </a:lnSpc>
              <a:spcBef>
                <a:spcPts val="0"/>
              </a:spcBef>
              <a:buNone/>
            </a:pPr>
            <a:r>
              <a:rPr lang="ru-RU" sz="1800" b="1" dirty="0">
                <a:solidFill>
                  <a:srgbClr val="0070C0"/>
                </a:solidFill>
              </a:rPr>
              <a:t>Система управления ГД</a:t>
            </a:r>
            <a:r>
              <a:rPr lang="ru-RU" sz="1800" dirty="0">
                <a:solidFill>
                  <a:srgbClr val="0070C0"/>
                </a:solidFill>
              </a:rPr>
              <a:t> (</a:t>
            </a:r>
            <a:r>
              <a:rPr lang="en-US" sz="1800" b="1" dirty="0">
                <a:solidFill>
                  <a:srgbClr val="0070C0"/>
                </a:solidFill>
              </a:rPr>
              <a:t>PCS</a:t>
            </a:r>
            <a:r>
              <a:rPr lang="ru-RU" sz="1800" dirty="0">
                <a:solidFill>
                  <a:srgbClr val="0070C0"/>
                </a:solidFill>
              </a:rPr>
              <a:t> - </a:t>
            </a:r>
            <a:r>
              <a:rPr lang="en-US" sz="1800" b="1" dirty="0">
                <a:solidFill>
                  <a:srgbClr val="0070C0"/>
                </a:solidFill>
              </a:rPr>
              <a:t>Propulsion control system</a:t>
            </a:r>
            <a:r>
              <a:rPr lang="ru-RU" sz="1800" dirty="0">
                <a:solidFill>
                  <a:srgbClr val="0070C0"/>
                </a:solidFill>
              </a:rPr>
              <a:t>)</a:t>
            </a:r>
            <a:r>
              <a:rPr lang="ru-RU" sz="1800" dirty="0"/>
              <a:t>  -</a:t>
            </a:r>
            <a:r>
              <a:rPr lang="ru-RU" sz="1800" dirty="0" err="1" smtClean="0"/>
              <a:t>автоматиз</a:t>
            </a:r>
            <a:r>
              <a:rPr lang="ru-RU" sz="1800" dirty="0" smtClean="0"/>
              <a:t>. </a:t>
            </a:r>
            <a:r>
              <a:rPr lang="ru-RU" sz="1800" dirty="0"/>
              <a:t>или </a:t>
            </a:r>
            <a:r>
              <a:rPr lang="ru-RU" sz="1800" dirty="0" err="1" smtClean="0"/>
              <a:t>автоматич</a:t>
            </a:r>
            <a:r>
              <a:rPr lang="ru-RU" sz="1800" dirty="0" smtClean="0"/>
              <a:t>. </a:t>
            </a:r>
            <a:r>
              <a:rPr lang="ru-RU" sz="1800" dirty="0"/>
              <a:t>система, обеспечивающая выполнения задаваемых </a:t>
            </a:r>
            <a:r>
              <a:rPr lang="ru-RU" sz="1800" dirty="0" smtClean="0"/>
              <a:t>с </a:t>
            </a:r>
            <a:r>
              <a:rPr lang="ru-RU" sz="1800"/>
              <a:t>мостика оператором и/или от внешних систем автоматики </a:t>
            </a:r>
            <a:r>
              <a:rPr lang="ru-RU" sz="1800" smtClean="0"/>
              <a:t>команд </a:t>
            </a:r>
            <a:r>
              <a:rPr lang="ru-RU" sz="1800" dirty="0"/>
              <a:t>пуска ГД, изменения режимов его работы, остановки, поддержания назначенных режимов работы</a:t>
            </a:r>
            <a:r>
              <a:rPr lang="ru-RU" sz="1800" dirty="0" smtClean="0"/>
              <a:t>.</a:t>
            </a: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3</a:t>
            </a:fld>
            <a:endParaRPr lang="ru-RU"/>
          </a:p>
        </p:txBody>
      </p:sp>
    </p:spTree>
    <p:extLst>
      <p:ext uri="{BB962C8B-B14F-4D97-AF65-F5344CB8AC3E}">
        <p14:creationId xmlns:p14="http://schemas.microsoft.com/office/powerpoint/2010/main" val="241660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lnSpcReduction="10000"/>
          </a:bodyPr>
          <a:lstStyle/>
          <a:p>
            <a:pPr marL="0" indent="360000">
              <a:lnSpc>
                <a:spcPct val="110000"/>
              </a:lnSpc>
              <a:spcBef>
                <a:spcPts val="0"/>
              </a:spcBef>
              <a:buNone/>
            </a:pPr>
            <a:r>
              <a:rPr lang="en-US" sz="1800" b="1" dirty="0">
                <a:solidFill>
                  <a:srgbClr val="C00000"/>
                </a:solidFill>
              </a:rPr>
              <a:t>PCS </a:t>
            </a:r>
            <a:r>
              <a:rPr lang="ru-RU" sz="1800" b="1" dirty="0">
                <a:solidFill>
                  <a:srgbClr val="C00000"/>
                </a:solidFill>
              </a:rPr>
              <a:t>должна дополняться</a:t>
            </a:r>
            <a:r>
              <a:rPr lang="ru-RU" sz="1800" b="1" dirty="0"/>
              <a:t>: </a:t>
            </a:r>
            <a:endParaRPr lang="ru-RU" sz="1800" dirty="0"/>
          </a:p>
          <a:p>
            <a:pPr lvl="0">
              <a:lnSpc>
                <a:spcPct val="110000"/>
              </a:lnSpc>
              <a:spcBef>
                <a:spcPts val="0"/>
              </a:spcBef>
            </a:pPr>
            <a:r>
              <a:rPr lang="ru-RU" sz="1800" dirty="0"/>
              <a:t>системой телеграфов; </a:t>
            </a:r>
          </a:p>
          <a:p>
            <a:pPr lvl="0">
              <a:lnSpc>
                <a:spcPct val="110000"/>
              </a:lnSpc>
              <a:spcBef>
                <a:spcPts val="0"/>
              </a:spcBef>
            </a:pPr>
            <a:r>
              <a:rPr lang="ru-RU" sz="1800" dirty="0"/>
              <a:t>системой обеспечения безопасности (СОБ) ГД. </a:t>
            </a:r>
          </a:p>
          <a:p>
            <a:pPr marL="0" indent="360000">
              <a:lnSpc>
                <a:spcPct val="110000"/>
              </a:lnSpc>
              <a:spcBef>
                <a:spcPts val="0"/>
              </a:spcBef>
              <a:buNone/>
            </a:pPr>
            <a:r>
              <a:rPr lang="ru-RU" sz="1800" dirty="0"/>
              <a:t>Ряд </a:t>
            </a:r>
            <a:r>
              <a:rPr lang="en-US" sz="1800" dirty="0"/>
              <a:t>PCS </a:t>
            </a:r>
            <a:r>
              <a:rPr lang="ru-RU" sz="1800" dirty="0"/>
              <a:t>содержат систему адаптации  (СА) к условиям эксплуатации.</a:t>
            </a:r>
          </a:p>
          <a:p>
            <a:pPr marL="0" indent="360000">
              <a:lnSpc>
                <a:spcPct val="110000"/>
              </a:lnSpc>
              <a:spcBef>
                <a:spcPts val="0"/>
              </a:spcBef>
              <a:buNone/>
            </a:pPr>
            <a:r>
              <a:rPr lang="ru-RU" sz="1800" b="1" i="1" dirty="0" smtClean="0"/>
              <a:t>СОБ</a:t>
            </a:r>
            <a:r>
              <a:rPr lang="ru-RU" sz="1800" dirty="0" smtClean="0"/>
              <a:t> </a:t>
            </a:r>
            <a:r>
              <a:rPr lang="ru-RU" sz="1800" dirty="0"/>
              <a:t>обеспечивает мониторинг работы ГД, обнаружение неполадок, аварийно-предупредительную сигнализацию (АПС), диагностику неисправностей, защиту от поломок, восстановление целостности. </a:t>
            </a:r>
          </a:p>
          <a:p>
            <a:pPr marL="0" indent="360000">
              <a:lnSpc>
                <a:spcPct val="110000"/>
              </a:lnSpc>
              <a:spcBef>
                <a:spcPts val="0"/>
              </a:spcBef>
              <a:buNone/>
            </a:pPr>
            <a:r>
              <a:rPr lang="ru-RU" sz="1800" b="1" i="1" dirty="0"/>
              <a:t>СА</a:t>
            </a:r>
            <a:r>
              <a:rPr lang="ru-RU" sz="1800" dirty="0"/>
              <a:t> является распределенным комплексом, предназначенным для оптимизации рабочих процессов ГД и его вспомогательных систем по вектору подходящих критериев. </a:t>
            </a:r>
          </a:p>
          <a:p>
            <a:pPr marL="0" indent="360000">
              <a:lnSpc>
                <a:spcPct val="110000"/>
              </a:lnSpc>
              <a:spcBef>
                <a:spcPts val="0"/>
              </a:spcBef>
              <a:buNone/>
            </a:pPr>
            <a:endParaRPr lang="ru-RU" sz="1800" b="1" dirty="0" smtClean="0">
              <a:solidFill>
                <a:srgbClr val="C00000"/>
              </a:solidFill>
            </a:endParaRPr>
          </a:p>
          <a:p>
            <a:pPr marL="0" indent="360000">
              <a:lnSpc>
                <a:spcPct val="110000"/>
              </a:lnSpc>
              <a:spcBef>
                <a:spcPts val="0"/>
              </a:spcBef>
              <a:buNone/>
            </a:pPr>
            <a:r>
              <a:rPr lang="en-US" sz="1800" b="1" dirty="0" smtClean="0">
                <a:solidFill>
                  <a:srgbClr val="C00000"/>
                </a:solidFill>
              </a:rPr>
              <a:t>PCS</a:t>
            </a:r>
            <a:r>
              <a:rPr lang="en-US" sz="1800" b="1" baseline="-25000" dirty="0" smtClean="0">
                <a:solidFill>
                  <a:srgbClr val="C00000"/>
                </a:solidFill>
              </a:rPr>
              <a:t> </a:t>
            </a:r>
            <a:r>
              <a:rPr lang="ru-RU" sz="1800" b="1" dirty="0">
                <a:solidFill>
                  <a:srgbClr val="C00000"/>
                </a:solidFill>
              </a:rPr>
              <a:t>имеют два уровня управления: верхний (командный) и нижний. </a:t>
            </a:r>
            <a:endParaRPr lang="ru-RU" sz="1800" dirty="0">
              <a:solidFill>
                <a:srgbClr val="C00000"/>
              </a:solidFill>
            </a:endParaRPr>
          </a:p>
          <a:p>
            <a:pPr marL="0" indent="360000">
              <a:lnSpc>
                <a:spcPct val="110000"/>
              </a:lnSpc>
              <a:spcBef>
                <a:spcPts val="0"/>
              </a:spcBef>
              <a:buNone/>
            </a:pPr>
            <a:r>
              <a:rPr lang="ru-RU" sz="1800" b="1" i="1" dirty="0"/>
              <a:t>На верхнем уровне</a:t>
            </a:r>
            <a:r>
              <a:rPr lang="ru-RU" sz="1800" dirty="0"/>
              <a:t> (его устройства на ходовом мостике и в ЦПУ), автоматизируются функции централизации контроля основных параметров ГД, диагностирования и прогнозирования состояния оборудования, интегральной оценки работы ГД и оперативного управления им путем воздействия на устройства нижнего уровня. </a:t>
            </a:r>
          </a:p>
          <a:p>
            <a:pPr marL="0" indent="360000">
              <a:lnSpc>
                <a:spcPct val="110000"/>
              </a:lnSpc>
              <a:spcBef>
                <a:spcPts val="0"/>
              </a:spcBef>
              <a:buNone/>
            </a:pPr>
            <a:r>
              <a:rPr lang="ru-RU" sz="1800" b="1" i="1" dirty="0"/>
              <a:t>На нижнем уровне</a:t>
            </a:r>
            <a:r>
              <a:rPr lang="ru-RU" sz="1800" dirty="0"/>
              <a:t> осуществляются функции управления, контроля состояния механического и электрического оборудования машинного отделения и АПС о его неисправностях.</a:t>
            </a:r>
          </a:p>
          <a:p>
            <a:pPr>
              <a:lnSpc>
                <a:spcPct val="110000"/>
              </a:lnSpc>
              <a:spcBef>
                <a:spcPts val="0"/>
              </a:spcBef>
            </a:pPr>
            <a:endParaRPr lang="ru-RU" sz="1800" dirty="0"/>
          </a:p>
        </p:txBody>
      </p:sp>
      <p:sp>
        <p:nvSpPr>
          <p:cNvPr id="2" name="Номер слайда 1"/>
          <p:cNvSpPr>
            <a:spLocks noGrp="1"/>
          </p:cNvSpPr>
          <p:nvPr>
            <p:ph type="sldNum" sz="quarter" idx="12"/>
          </p:nvPr>
        </p:nvSpPr>
        <p:spPr/>
        <p:txBody>
          <a:bodyPr/>
          <a:lstStyle/>
          <a:p>
            <a:fld id="{A855E182-5C56-4EF6-A9F0-8655470D7349}" type="slidenum">
              <a:rPr lang="ru-RU" smtClean="0"/>
              <a:t>4</a:t>
            </a:fld>
            <a:endParaRPr lang="ru-RU"/>
          </a:p>
        </p:txBody>
      </p:sp>
    </p:spTree>
    <p:extLst>
      <p:ext uri="{BB962C8B-B14F-4D97-AF65-F5344CB8AC3E}">
        <p14:creationId xmlns:p14="http://schemas.microsoft.com/office/powerpoint/2010/main" val="297805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pPr marL="0" indent="360000">
              <a:spcBef>
                <a:spcPts val="0"/>
              </a:spcBef>
              <a:buNone/>
            </a:pPr>
            <a:r>
              <a:rPr lang="ru-RU" sz="1800" b="1" dirty="0">
                <a:solidFill>
                  <a:srgbClr val="C00000"/>
                </a:solidFill>
              </a:rPr>
              <a:t>Классификация </a:t>
            </a:r>
            <a:r>
              <a:rPr lang="en-US" sz="1800" b="1" dirty="0">
                <a:solidFill>
                  <a:srgbClr val="C00000"/>
                </a:solidFill>
              </a:rPr>
              <a:t>PCS</a:t>
            </a:r>
            <a:r>
              <a:rPr lang="ru-RU" sz="1800" b="1" dirty="0">
                <a:solidFill>
                  <a:srgbClr val="C00000"/>
                </a:solidFill>
              </a:rPr>
              <a:t>:</a:t>
            </a:r>
            <a:endParaRPr lang="ru-RU" sz="1800" dirty="0">
              <a:solidFill>
                <a:srgbClr val="C00000"/>
              </a:solidFill>
            </a:endParaRPr>
          </a:p>
          <a:p>
            <a:pPr marL="0" lvl="0" indent="360000">
              <a:spcBef>
                <a:spcPts val="0"/>
              </a:spcBef>
              <a:buNone/>
            </a:pPr>
            <a:r>
              <a:rPr lang="ru-RU" sz="1800" b="1" i="1" dirty="0"/>
              <a:t>по типу энергетической установки </a:t>
            </a:r>
            <a:r>
              <a:rPr lang="ru-RU" sz="1800" b="1" dirty="0"/>
              <a:t>-</a:t>
            </a:r>
            <a:r>
              <a:rPr lang="ru-RU" sz="1800" dirty="0"/>
              <a:t> для дизельных, паротурбинных, газотурбинных, дизель-электрических и др. установок. </a:t>
            </a:r>
          </a:p>
          <a:p>
            <a:pPr marL="0" lvl="0" indent="360000">
              <a:spcBef>
                <a:spcPts val="0"/>
              </a:spcBef>
              <a:buNone/>
            </a:pPr>
            <a:r>
              <a:rPr lang="ru-RU" sz="1800" b="1" i="1" dirty="0"/>
              <a:t>по виду движителя </a:t>
            </a:r>
            <a:r>
              <a:rPr lang="ru-RU" sz="1800" b="1" dirty="0"/>
              <a:t>-</a:t>
            </a:r>
            <a:r>
              <a:rPr lang="ru-RU" sz="1800" dirty="0"/>
              <a:t> для ГД с ВФШ, с ВРШ, с др. движителями. </a:t>
            </a:r>
          </a:p>
          <a:p>
            <a:pPr marL="0" lvl="0" indent="360000">
              <a:spcBef>
                <a:spcPts val="0"/>
              </a:spcBef>
              <a:buNone/>
            </a:pPr>
            <a:r>
              <a:rPr lang="ru-RU" sz="1800" b="1" i="1" dirty="0"/>
              <a:t>по числу двигателей и движителей </a:t>
            </a:r>
            <a:r>
              <a:rPr lang="ru-RU" sz="1800" b="1" dirty="0"/>
              <a:t>-</a:t>
            </a:r>
            <a:r>
              <a:rPr lang="ru-RU" sz="1800" dirty="0"/>
              <a:t> для </a:t>
            </a:r>
            <a:r>
              <a:rPr lang="ru-RU" sz="1800" dirty="0" err="1"/>
              <a:t>одномашинных</a:t>
            </a:r>
            <a:r>
              <a:rPr lang="ru-RU" sz="1800" dirty="0"/>
              <a:t> и многомашинных ГДУ, для одновинтовых и многовинтовых установок. </a:t>
            </a:r>
          </a:p>
          <a:p>
            <a:pPr marL="0" lvl="0" indent="360000">
              <a:spcBef>
                <a:spcPts val="0"/>
              </a:spcBef>
              <a:buNone/>
            </a:pPr>
            <a:r>
              <a:rPr lang="ru-RU" sz="1800" b="1" i="1" dirty="0"/>
              <a:t>по </a:t>
            </a:r>
            <a:r>
              <a:rPr lang="en-US" sz="1800" b="1" i="1" dirty="0"/>
              <a:t>RPM</a:t>
            </a:r>
            <a:r>
              <a:rPr lang="ru-RU" sz="1800" b="1" dirty="0"/>
              <a:t> - </a:t>
            </a:r>
            <a:r>
              <a:rPr lang="ru-RU" sz="1800" dirty="0"/>
              <a:t>для мало-, средне-, высоко-оборотных двигателей.</a:t>
            </a:r>
          </a:p>
          <a:p>
            <a:pPr marL="0" lvl="0" indent="360000">
              <a:spcBef>
                <a:spcPts val="0"/>
              </a:spcBef>
              <a:buNone/>
            </a:pPr>
            <a:r>
              <a:rPr lang="ru-RU" sz="1800" b="1" i="1" dirty="0"/>
              <a:t>по направлениям вращения </a:t>
            </a:r>
            <a:r>
              <a:rPr lang="ru-RU" sz="1800" b="1" dirty="0"/>
              <a:t>-</a:t>
            </a:r>
            <a:r>
              <a:rPr lang="ru-RU" sz="1800" dirty="0"/>
              <a:t> для реверсивных и нереверсивных ГД.</a:t>
            </a:r>
          </a:p>
          <a:p>
            <a:pPr marL="0" lvl="0" indent="360000">
              <a:spcBef>
                <a:spcPts val="0"/>
              </a:spcBef>
              <a:buNone/>
            </a:pPr>
            <a:r>
              <a:rPr lang="ru-RU" sz="1800" b="1" i="1" dirty="0"/>
              <a:t>по элементной базе</a:t>
            </a:r>
            <a:r>
              <a:rPr lang="ru-RU" sz="1800" b="1" dirty="0"/>
              <a:t>:</a:t>
            </a:r>
            <a:r>
              <a:rPr lang="ru-RU" sz="1800" dirty="0"/>
              <a:t> механические, гидравлические, пневматические, электрические, электронные и комбинированные. </a:t>
            </a:r>
          </a:p>
          <a:p>
            <a:pPr marL="0" indent="360000">
              <a:spcBef>
                <a:spcPts val="0"/>
              </a:spcBef>
              <a:buNone/>
            </a:pPr>
            <a:r>
              <a:rPr lang="ru-RU" sz="1800" dirty="0"/>
              <a:t> </a:t>
            </a:r>
          </a:p>
          <a:p>
            <a:pPr marL="0" indent="360000">
              <a:spcBef>
                <a:spcPts val="0"/>
              </a:spcBef>
              <a:buNone/>
            </a:pPr>
            <a:r>
              <a:rPr lang="ru-RU" sz="1800" b="1" dirty="0" smtClean="0">
                <a:solidFill>
                  <a:srgbClr val="0070C0"/>
                </a:solidFill>
              </a:rPr>
              <a:t>Компьютерная </a:t>
            </a:r>
            <a:r>
              <a:rPr lang="en-US" sz="1800" b="1" dirty="0" smtClean="0">
                <a:solidFill>
                  <a:srgbClr val="0070C0"/>
                </a:solidFill>
              </a:rPr>
              <a:t>PCS</a:t>
            </a:r>
            <a:r>
              <a:rPr lang="ru-RU" sz="1800" b="1" dirty="0" smtClean="0"/>
              <a:t> </a:t>
            </a:r>
            <a:r>
              <a:rPr lang="ru-RU" sz="1800" dirty="0" smtClean="0"/>
              <a:t>- система </a:t>
            </a:r>
            <a:r>
              <a:rPr lang="ru-RU" sz="1800" dirty="0"/>
              <a:t>на базе компьютеров или программируемых логических </a:t>
            </a:r>
            <a:r>
              <a:rPr lang="ru-RU" sz="1800" dirty="0" smtClean="0"/>
              <a:t>контроллеров. </a:t>
            </a:r>
          </a:p>
          <a:p>
            <a:pPr marL="0" indent="360000">
              <a:spcBef>
                <a:spcPts val="0"/>
              </a:spcBef>
              <a:buNone/>
            </a:pPr>
            <a:r>
              <a:rPr lang="ru-RU" sz="1800" b="1" dirty="0" smtClean="0">
                <a:solidFill>
                  <a:srgbClr val="0070C0"/>
                </a:solidFill>
              </a:rPr>
              <a:t>Интегрированная </a:t>
            </a:r>
            <a:r>
              <a:rPr lang="en-US" sz="1800" b="1" dirty="0">
                <a:solidFill>
                  <a:srgbClr val="0070C0"/>
                </a:solidFill>
              </a:rPr>
              <a:t>PCS</a:t>
            </a:r>
            <a:r>
              <a:rPr lang="ru-RU" sz="1800" dirty="0">
                <a:solidFill>
                  <a:srgbClr val="0070C0"/>
                </a:solidFill>
              </a:rPr>
              <a:t> (</a:t>
            </a:r>
            <a:r>
              <a:rPr lang="en-US" sz="1800" b="1" dirty="0">
                <a:solidFill>
                  <a:srgbClr val="0070C0"/>
                </a:solidFill>
              </a:rPr>
              <a:t>IPCS </a:t>
            </a:r>
            <a:r>
              <a:rPr lang="ru-RU" sz="1800" b="1" dirty="0">
                <a:solidFill>
                  <a:srgbClr val="0070C0"/>
                </a:solidFill>
              </a:rPr>
              <a:t> - </a:t>
            </a:r>
            <a:r>
              <a:rPr lang="en-US" sz="1800" b="1" dirty="0">
                <a:solidFill>
                  <a:srgbClr val="0070C0"/>
                </a:solidFill>
              </a:rPr>
              <a:t>Integral propulsion control system</a:t>
            </a:r>
            <a:r>
              <a:rPr lang="ru-RU" sz="1800" dirty="0"/>
              <a:t>) - система, включающая объединенные в сеть компьютерные системы (</a:t>
            </a:r>
            <a:r>
              <a:rPr lang="en-US" sz="1800" dirty="0"/>
              <a:t>PCS</a:t>
            </a:r>
            <a:r>
              <a:rPr lang="ru-RU" sz="1800" dirty="0"/>
              <a:t>, диагностики ГД, защиты ГД, АПС и </a:t>
            </a:r>
            <a:r>
              <a:rPr lang="ru-RU" sz="1800" dirty="0" err="1"/>
              <a:t>др</a:t>
            </a:r>
            <a:r>
              <a:rPr lang="ru-RU" sz="1800" dirty="0"/>
              <a:t>).</a:t>
            </a:r>
          </a:p>
        </p:txBody>
      </p:sp>
      <p:sp>
        <p:nvSpPr>
          <p:cNvPr id="2" name="Номер слайда 1"/>
          <p:cNvSpPr>
            <a:spLocks noGrp="1"/>
          </p:cNvSpPr>
          <p:nvPr>
            <p:ph type="sldNum" sz="quarter" idx="12"/>
          </p:nvPr>
        </p:nvSpPr>
        <p:spPr/>
        <p:txBody>
          <a:bodyPr/>
          <a:lstStyle/>
          <a:p>
            <a:fld id="{A855E182-5C56-4EF6-A9F0-8655470D7349}" type="slidenum">
              <a:rPr lang="ru-RU" smtClean="0"/>
              <a:t>5</a:t>
            </a:fld>
            <a:endParaRPr lang="ru-RU"/>
          </a:p>
        </p:txBody>
      </p:sp>
    </p:spTree>
    <p:extLst>
      <p:ext uri="{BB962C8B-B14F-4D97-AF65-F5344CB8AC3E}">
        <p14:creationId xmlns:p14="http://schemas.microsoft.com/office/powerpoint/2010/main" val="325125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2800" b="1" dirty="0">
                <a:solidFill>
                  <a:srgbClr val="FF00FF"/>
                </a:solidFill>
              </a:rPr>
              <a:t>2. </a:t>
            </a:r>
            <a:r>
              <a:rPr lang="en-US" sz="2800" b="1" dirty="0">
                <a:solidFill>
                  <a:srgbClr val="FF00FF"/>
                </a:solidFill>
              </a:rPr>
              <a:t>PCS</a:t>
            </a:r>
            <a:r>
              <a:rPr lang="ru-RU" sz="2800" b="1" dirty="0">
                <a:solidFill>
                  <a:srgbClr val="FF00FF"/>
                </a:solidFill>
              </a:rPr>
              <a:t> </a:t>
            </a:r>
            <a:r>
              <a:rPr lang="ru-RU" sz="2800" b="1" dirty="0" smtClean="0">
                <a:solidFill>
                  <a:srgbClr val="FF00FF"/>
                </a:solidFill>
              </a:rPr>
              <a:t>главных </a:t>
            </a:r>
            <a:r>
              <a:rPr lang="ru-RU" sz="2800" b="1" dirty="0">
                <a:solidFill>
                  <a:srgbClr val="FF00FF"/>
                </a:solidFill>
              </a:rPr>
              <a:t>судовых двигателей внутреннего сгорания (ДВС)</a:t>
            </a:r>
            <a:endParaRPr lang="ru-RU" sz="2800" dirty="0">
              <a:solidFill>
                <a:srgbClr val="FF00FF"/>
              </a:solidFill>
            </a:endParaRPr>
          </a:p>
        </p:txBody>
      </p:sp>
      <p:sp>
        <p:nvSpPr>
          <p:cNvPr id="3" name="Объект 2"/>
          <p:cNvSpPr>
            <a:spLocks noGrp="1"/>
          </p:cNvSpPr>
          <p:nvPr>
            <p:ph idx="1"/>
          </p:nvPr>
        </p:nvSpPr>
        <p:spPr>
          <a:xfrm>
            <a:off x="457200" y="1124744"/>
            <a:ext cx="8229600" cy="5001419"/>
          </a:xfrm>
        </p:spPr>
        <p:txBody>
          <a:bodyPr>
            <a:normAutofit/>
          </a:bodyPr>
          <a:lstStyle/>
          <a:p>
            <a:pPr marL="0" indent="360000">
              <a:spcBef>
                <a:spcPts val="0"/>
              </a:spcBef>
              <a:buNone/>
            </a:pPr>
            <a:r>
              <a:rPr lang="ru-RU" sz="1800" dirty="0"/>
              <a:t>ДВС </a:t>
            </a:r>
            <a:r>
              <a:rPr lang="ru-RU" sz="1800" dirty="0" smtClean="0"/>
              <a:t>- </a:t>
            </a:r>
            <a:r>
              <a:rPr lang="ru-RU" sz="1800" dirty="0"/>
              <a:t>подавляющее большинство судовых ГД. Основной показатель их работы - </a:t>
            </a:r>
            <a:r>
              <a:rPr lang="ru-RU" sz="1800" b="1" dirty="0"/>
              <a:t>эффективная мощность</a:t>
            </a:r>
            <a:r>
              <a:rPr lang="ru-RU" sz="1800" dirty="0"/>
              <a:t>, </a:t>
            </a:r>
            <a:r>
              <a:rPr lang="ru-RU" sz="1800" dirty="0" smtClean="0"/>
              <a:t>зависит </a:t>
            </a:r>
            <a:r>
              <a:rPr lang="ru-RU" sz="1800" dirty="0"/>
              <a:t>от крутящего момента и частоты вращения. Режим работы ДВС обычно характеризуется </a:t>
            </a:r>
            <a:r>
              <a:rPr lang="ru-RU" sz="1800" b="1" dirty="0"/>
              <a:t>нагрузкой </a:t>
            </a:r>
            <a:r>
              <a:rPr lang="ru-RU" sz="1800" dirty="0"/>
              <a:t>и </a:t>
            </a:r>
            <a:r>
              <a:rPr lang="ru-RU" sz="1800" b="1" dirty="0"/>
              <a:t>частотой вращения.</a:t>
            </a:r>
            <a:endParaRPr lang="ru-RU" sz="1800" dirty="0"/>
          </a:p>
          <a:p>
            <a:pPr marL="0" indent="360000">
              <a:spcBef>
                <a:spcPts val="0"/>
              </a:spcBef>
              <a:buNone/>
            </a:pPr>
            <a:r>
              <a:rPr lang="ru-RU" sz="1800" b="1" dirty="0">
                <a:solidFill>
                  <a:srgbClr val="009999"/>
                </a:solidFill>
              </a:rPr>
              <a:t>Требуемый режим ДВС задается одним из способов</a:t>
            </a:r>
            <a:r>
              <a:rPr lang="ru-RU" sz="1800" dirty="0"/>
              <a:t>: </a:t>
            </a:r>
          </a:p>
          <a:p>
            <a:pPr lvl="0">
              <a:spcBef>
                <a:spcPts val="0"/>
              </a:spcBef>
              <a:buFont typeface="+mj-lt"/>
              <a:buAutoNum type="arabicPeriod"/>
            </a:pPr>
            <a:r>
              <a:rPr lang="ru-RU" sz="1800" dirty="0"/>
              <a:t>значением (</a:t>
            </a:r>
            <a:r>
              <a:rPr lang="ru-RU" sz="1800" i="1" dirty="0"/>
              <a:t>h</a:t>
            </a:r>
            <a:r>
              <a:rPr lang="ru-RU" sz="1800" dirty="0"/>
              <a:t>) </a:t>
            </a:r>
            <a:r>
              <a:rPr lang="ru-RU" sz="1800" dirty="0" smtClean="0"/>
              <a:t>топливоподачи</a:t>
            </a:r>
            <a:r>
              <a:rPr lang="ru-RU" sz="1800" dirty="0"/>
              <a:t>, здесь </a:t>
            </a:r>
            <a:r>
              <a:rPr lang="ru-RU" sz="1800" i="1" dirty="0"/>
              <a:t>h </a:t>
            </a:r>
            <a:r>
              <a:rPr lang="ru-RU" sz="1800" dirty="0"/>
              <a:t>– положение рейки топливных насосов, которое определяет кол-во подаваемого в ГД топлива</a:t>
            </a:r>
            <a:r>
              <a:rPr lang="ru-RU" sz="1800" dirty="0" smtClean="0"/>
              <a:t>; </a:t>
            </a:r>
            <a:endParaRPr lang="ru-RU" sz="1800" dirty="0"/>
          </a:p>
          <a:p>
            <a:pPr lvl="0">
              <a:spcBef>
                <a:spcPts val="0"/>
              </a:spcBef>
              <a:buFont typeface="+mj-lt"/>
              <a:buAutoNum type="arabicPeriod"/>
            </a:pPr>
            <a:r>
              <a:rPr lang="ru-RU" sz="1800" dirty="0"/>
              <a:t>значением (</a:t>
            </a:r>
            <a:r>
              <a:rPr lang="ru-RU" sz="1800" i="1" dirty="0"/>
              <a:t>n</a:t>
            </a:r>
            <a:r>
              <a:rPr lang="ru-RU" sz="1800" dirty="0"/>
              <a:t>) частоты вращения через всережимный регулятор частоты вращения (ВРЧВ); </a:t>
            </a:r>
          </a:p>
          <a:p>
            <a:pPr lvl="0">
              <a:spcBef>
                <a:spcPts val="0"/>
              </a:spcBef>
              <a:buFont typeface="+mj-lt"/>
              <a:buAutoNum type="arabicPeriod"/>
            </a:pPr>
            <a:r>
              <a:rPr lang="ru-RU" sz="1800" dirty="0"/>
              <a:t>комбинированным из </a:t>
            </a:r>
            <a:r>
              <a:rPr lang="en-US" sz="1800" dirty="0"/>
              <a:t>I</a:t>
            </a:r>
            <a:r>
              <a:rPr lang="ru-RU" sz="1800" dirty="0"/>
              <a:t> и </a:t>
            </a:r>
            <a:r>
              <a:rPr lang="en-US" sz="1800" dirty="0"/>
              <a:t>II</a:t>
            </a:r>
            <a:r>
              <a:rPr lang="ru-RU" sz="1800" dirty="0"/>
              <a:t> способом с помощью ВРЧВ и механизма защиты от перегрузки </a:t>
            </a:r>
            <a:r>
              <a:rPr lang="ru-RU" sz="1800" dirty="0" smtClean="0"/>
              <a:t>(преобладающий </a:t>
            </a:r>
            <a:r>
              <a:rPr lang="ru-RU" sz="1800" dirty="0"/>
              <a:t>в настоящее время).</a:t>
            </a:r>
          </a:p>
          <a:p>
            <a:pPr marL="0" indent="360000">
              <a:spcBef>
                <a:spcPts val="0"/>
              </a:spcBef>
              <a:buNone/>
            </a:pPr>
            <a:r>
              <a:rPr lang="ru-RU" sz="1800" b="1" dirty="0">
                <a:solidFill>
                  <a:srgbClr val="C00000"/>
                </a:solidFill>
              </a:rPr>
              <a:t>При изменения внешних условий</a:t>
            </a:r>
            <a:r>
              <a:rPr lang="ru-RU" sz="1800" dirty="0"/>
              <a:t>: </a:t>
            </a:r>
            <a:endParaRPr lang="ru-RU" sz="1800" dirty="0" smtClean="0"/>
          </a:p>
          <a:p>
            <a:pPr marL="0" indent="0">
              <a:spcBef>
                <a:spcPts val="0"/>
              </a:spcBef>
              <a:buNone/>
            </a:pPr>
            <a:r>
              <a:rPr lang="ru-RU" sz="1800" dirty="0" smtClean="0"/>
              <a:t>в </a:t>
            </a:r>
            <a:r>
              <a:rPr lang="ru-RU" sz="1800" b="1" i="1" dirty="0"/>
              <a:t>первом случае</a:t>
            </a:r>
            <a:r>
              <a:rPr lang="ru-RU" sz="1800" i="1" dirty="0"/>
              <a:t> </a:t>
            </a:r>
            <a:r>
              <a:rPr lang="ru-RU" sz="1800" dirty="0" smtClean="0"/>
              <a:t>топливоподача </a:t>
            </a:r>
            <a:r>
              <a:rPr lang="ru-RU" sz="1800" i="1" dirty="0"/>
              <a:t>h = </a:t>
            </a:r>
            <a:r>
              <a:rPr lang="ru-RU" sz="1800" i="1" dirty="0" err="1" smtClean="0"/>
              <a:t>const</a:t>
            </a:r>
            <a:r>
              <a:rPr lang="en-US" sz="1800" i="1" dirty="0" smtClean="0"/>
              <a:t>,</a:t>
            </a:r>
            <a:r>
              <a:rPr lang="ru-RU" sz="1800" dirty="0" smtClean="0"/>
              <a:t> </a:t>
            </a:r>
            <a:r>
              <a:rPr lang="ru-RU" sz="1800" dirty="0"/>
              <a:t>изменяется </a:t>
            </a:r>
            <a:r>
              <a:rPr lang="ru-RU" sz="1800" i="1" dirty="0"/>
              <a:t>n</a:t>
            </a:r>
            <a:r>
              <a:rPr lang="ru-RU" sz="1800" dirty="0"/>
              <a:t>; </a:t>
            </a:r>
            <a:endParaRPr lang="ru-RU" sz="1800" dirty="0" smtClean="0"/>
          </a:p>
          <a:p>
            <a:pPr marL="0" indent="0">
              <a:spcBef>
                <a:spcPts val="0"/>
              </a:spcBef>
              <a:buNone/>
            </a:pPr>
            <a:r>
              <a:rPr lang="ru-RU" sz="1800" b="1" i="1" dirty="0" smtClean="0"/>
              <a:t>во </a:t>
            </a:r>
            <a:r>
              <a:rPr lang="ru-RU" sz="1800" b="1" i="1" dirty="0"/>
              <a:t>втором</a:t>
            </a:r>
            <a:r>
              <a:rPr lang="ru-RU" sz="1800" i="1" dirty="0"/>
              <a:t> </a:t>
            </a:r>
            <a:r>
              <a:rPr lang="ru-RU" sz="1800" i="1" dirty="0" smtClean="0"/>
              <a:t>n </a:t>
            </a:r>
            <a:r>
              <a:rPr lang="ru-RU" sz="1800" i="1" dirty="0"/>
              <a:t>= </a:t>
            </a:r>
            <a:r>
              <a:rPr lang="ru-RU" sz="1800" i="1" dirty="0" err="1" smtClean="0"/>
              <a:t>const</a:t>
            </a:r>
            <a:r>
              <a:rPr lang="en-US" sz="1800" i="1" dirty="0" smtClean="0"/>
              <a:t>,</a:t>
            </a:r>
            <a:r>
              <a:rPr lang="ru-RU" sz="1800" dirty="0" smtClean="0"/>
              <a:t> </a:t>
            </a:r>
            <a:r>
              <a:rPr lang="ru-RU" sz="1800" dirty="0"/>
              <a:t>регулятор изменяет топливоподачу </a:t>
            </a:r>
            <a:r>
              <a:rPr lang="ru-RU" sz="1800" i="1" dirty="0"/>
              <a:t>h</a:t>
            </a:r>
            <a:r>
              <a:rPr lang="ru-RU" sz="1800" dirty="0"/>
              <a:t>; </a:t>
            </a:r>
            <a:endParaRPr lang="ru-RU" sz="1800" dirty="0" smtClean="0"/>
          </a:p>
          <a:p>
            <a:pPr marL="0" indent="0">
              <a:spcBef>
                <a:spcPts val="0"/>
              </a:spcBef>
              <a:buNone/>
            </a:pPr>
            <a:r>
              <a:rPr lang="ru-RU" sz="1800" b="1" dirty="0" smtClean="0"/>
              <a:t>в </a:t>
            </a:r>
            <a:r>
              <a:rPr lang="ru-RU" sz="1800" b="1" dirty="0"/>
              <a:t>третьем</a:t>
            </a:r>
            <a:r>
              <a:rPr lang="ru-RU" sz="1800" dirty="0"/>
              <a:t> при нормальных условиях плавания и небольшом утяжелении внешних условий применяется </a:t>
            </a:r>
            <a:r>
              <a:rPr lang="en-US" sz="1800" dirty="0"/>
              <a:t>II </a:t>
            </a:r>
            <a:r>
              <a:rPr lang="ru-RU" sz="1800" dirty="0"/>
              <a:t>способ (работает ВРЧВ); при значительном утяжелении условий механизм защиты переключает установку на </a:t>
            </a:r>
            <a:r>
              <a:rPr lang="en-US" sz="1800" dirty="0"/>
              <a:t>I </a:t>
            </a:r>
            <a:r>
              <a:rPr lang="ru-RU" sz="1800" dirty="0"/>
              <a:t>способ (отключает ВРЧВ).</a:t>
            </a:r>
          </a:p>
        </p:txBody>
      </p:sp>
      <p:sp>
        <p:nvSpPr>
          <p:cNvPr id="4" name="Номер слайда 3"/>
          <p:cNvSpPr>
            <a:spLocks noGrp="1"/>
          </p:cNvSpPr>
          <p:nvPr>
            <p:ph type="sldNum" sz="quarter" idx="12"/>
          </p:nvPr>
        </p:nvSpPr>
        <p:spPr/>
        <p:txBody>
          <a:bodyPr/>
          <a:lstStyle/>
          <a:p>
            <a:fld id="{A855E182-5C56-4EF6-A9F0-8655470D7349}" type="slidenum">
              <a:rPr lang="ru-RU" smtClean="0"/>
              <a:t>6</a:t>
            </a:fld>
            <a:endParaRPr lang="ru-RU"/>
          </a:p>
        </p:txBody>
      </p:sp>
    </p:spTree>
    <p:extLst>
      <p:ext uri="{BB962C8B-B14F-4D97-AF65-F5344CB8AC3E}">
        <p14:creationId xmlns:p14="http://schemas.microsoft.com/office/powerpoint/2010/main" val="2688348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b="1" dirty="0">
                <a:solidFill>
                  <a:srgbClr val="7030A0"/>
                </a:solidFill>
              </a:rPr>
              <a:t>Обобщенная блок-схема системы</a:t>
            </a:r>
            <a:endParaRPr lang="ru-RU" sz="2800" b="1" dirty="0">
              <a:solidFill>
                <a:srgbClr val="7030A0"/>
              </a:solidFill>
            </a:endParaRPr>
          </a:p>
        </p:txBody>
      </p:sp>
      <p:sp>
        <p:nvSpPr>
          <p:cNvPr id="3" name="Объект 2"/>
          <p:cNvSpPr>
            <a:spLocks noGrp="1"/>
          </p:cNvSpPr>
          <p:nvPr>
            <p:ph idx="1"/>
          </p:nvPr>
        </p:nvSpPr>
        <p:spPr>
          <a:xfrm>
            <a:off x="457200" y="3212976"/>
            <a:ext cx="8229600" cy="2913187"/>
          </a:xfrm>
        </p:spPr>
        <p:txBody>
          <a:bodyPr>
            <a:normAutofit/>
          </a:bodyPr>
          <a:lstStyle/>
          <a:p>
            <a:pPr marL="0" indent="360000">
              <a:spcBef>
                <a:spcPts val="0"/>
              </a:spcBef>
              <a:buNone/>
            </a:pPr>
            <a:r>
              <a:rPr lang="en-US" sz="1800" b="1" dirty="0"/>
              <a:t>Z</a:t>
            </a:r>
            <a:r>
              <a:rPr lang="ru-RU" sz="1800" dirty="0"/>
              <a:t> - задание, которое должна выполнять система; </a:t>
            </a:r>
            <a:r>
              <a:rPr lang="en-US" sz="1800" i="1" dirty="0"/>
              <a:t>n</a:t>
            </a:r>
            <a:r>
              <a:rPr lang="ru-RU" sz="1800" dirty="0"/>
              <a:t> и </a:t>
            </a:r>
            <a:r>
              <a:rPr lang="en-US" sz="1800" i="1" dirty="0"/>
              <a:t>P</a:t>
            </a:r>
            <a:r>
              <a:rPr lang="ru-RU" sz="1800" dirty="0"/>
              <a:t> - </a:t>
            </a:r>
            <a:r>
              <a:rPr lang="en-US" sz="1800" dirty="0"/>
              <a:t>RPM</a:t>
            </a:r>
            <a:r>
              <a:rPr lang="ru-RU" sz="1800" dirty="0"/>
              <a:t> и полезный упор винта; </a:t>
            </a:r>
            <a:r>
              <a:rPr lang="en-US" sz="1800" i="1" dirty="0"/>
              <a:t>V</a:t>
            </a:r>
            <a:r>
              <a:rPr lang="ru-RU" sz="1800" dirty="0"/>
              <a:t> - скорость хода; </a:t>
            </a:r>
            <a:r>
              <a:rPr lang="en-US" sz="1800" b="1" dirty="0"/>
              <a:t>U</a:t>
            </a:r>
            <a:r>
              <a:rPr lang="ru-RU" sz="1800" b="1" dirty="0"/>
              <a:t>(</a:t>
            </a:r>
            <a:r>
              <a:rPr lang="en-US" sz="1800" b="1" dirty="0"/>
              <a:t>t</a:t>
            </a:r>
            <a:r>
              <a:rPr lang="ru-RU" sz="1800" b="1" dirty="0"/>
              <a:t>)</a:t>
            </a:r>
            <a:r>
              <a:rPr lang="ru-RU" sz="1800" dirty="0"/>
              <a:t> – вектор управления установкой; </a:t>
            </a:r>
            <a:r>
              <a:rPr lang="en-US" sz="1800" b="1" dirty="0"/>
              <a:t>N</a:t>
            </a:r>
            <a:r>
              <a:rPr lang="ru-RU" sz="1800" b="1" dirty="0"/>
              <a:t>(</a:t>
            </a:r>
            <a:r>
              <a:rPr lang="en-US" sz="1800" b="1" dirty="0"/>
              <a:t>t</a:t>
            </a:r>
            <a:r>
              <a:rPr lang="ru-RU" sz="1800" b="1" dirty="0"/>
              <a:t>) </a:t>
            </a:r>
            <a:r>
              <a:rPr lang="ru-RU" sz="1800" dirty="0"/>
              <a:t>– вектор воздействий обеспечивающих целостность </a:t>
            </a:r>
            <a:r>
              <a:rPr lang="en-US" sz="1800" dirty="0"/>
              <a:t>IPCS</a:t>
            </a:r>
            <a:r>
              <a:rPr lang="ru-RU" sz="1800" dirty="0"/>
              <a:t>;</a:t>
            </a:r>
            <a:r>
              <a:rPr lang="ru-RU" sz="1800" b="1" i="1" dirty="0"/>
              <a:t> </a:t>
            </a:r>
            <a:r>
              <a:rPr lang="en-US" sz="1800" b="1" dirty="0"/>
              <a:t>Y</a:t>
            </a:r>
            <a:r>
              <a:rPr lang="ru-RU" sz="1800" b="1" dirty="0"/>
              <a:t>(</a:t>
            </a:r>
            <a:r>
              <a:rPr lang="en-US" sz="1800" b="1" dirty="0"/>
              <a:t>t</a:t>
            </a:r>
            <a:r>
              <a:rPr lang="ru-RU" sz="1800" b="1" dirty="0"/>
              <a:t>)</a:t>
            </a:r>
            <a:r>
              <a:rPr lang="ru-RU" sz="1800" dirty="0"/>
              <a:t> - вектор параметров состояния ГДУ. Главные выходные величины - направление и частота вращения винта. Основное управляющее воздействие: изменение кол-ва подводимого топлива. Применение основных управляющих воздействий сопровождается обычно изменением и ряда других параметров ГДУ. </a:t>
            </a:r>
          </a:p>
          <a:p>
            <a:pPr marL="0" indent="360000">
              <a:spcBef>
                <a:spcPts val="0"/>
              </a:spcBef>
              <a:buNone/>
            </a:pPr>
            <a:r>
              <a:rPr lang="ru-RU" sz="1800" dirty="0"/>
              <a:t>Задание для </a:t>
            </a:r>
            <a:r>
              <a:rPr lang="en-US" sz="1800" dirty="0"/>
              <a:t>IPCS</a:t>
            </a:r>
            <a:r>
              <a:rPr lang="ru-RU" sz="1800" dirty="0"/>
              <a:t> определяет оператор. Это может быть «запуск ГД», «реверс ГД с указанием новой </a:t>
            </a:r>
            <a:r>
              <a:rPr lang="en-US" sz="1800" dirty="0"/>
              <a:t>RPM</a:t>
            </a:r>
            <a:r>
              <a:rPr lang="ru-RU" sz="1800" dirty="0"/>
              <a:t>», «переход на новую </a:t>
            </a:r>
            <a:r>
              <a:rPr lang="en-US" sz="1800" dirty="0"/>
              <a:t>RPM</a:t>
            </a:r>
            <a:r>
              <a:rPr lang="ru-RU" sz="1800" dirty="0"/>
              <a:t>» и т.д.</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638925" cy="25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A855E182-5C56-4EF6-A9F0-8655470D7349}" type="slidenum">
              <a:rPr lang="ru-RU" smtClean="0"/>
              <a:t>7</a:t>
            </a:fld>
            <a:endParaRPr lang="ru-RU"/>
          </a:p>
        </p:txBody>
      </p:sp>
    </p:spTree>
    <p:extLst>
      <p:ext uri="{BB962C8B-B14F-4D97-AF65-F5344CB8AC3E}">
        <p14:creationId xmlns:p14="http://schemas.microsoft.com/office/powerpoint/2010/main" val="9545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362" y="476672"/>
            <a:ext cx="8229600" cy="5832648"/>
          </a:xfrm>
        </p:spPr>
        <p:txBody>
          <a:bodyPr>
            <a:normAutofit fontScale="92500" lnSpcReduction="10000"/>
          </a:bodyPr>
          <a:lstStyle/>
          <a:p>
            <a:pPr marL="0" indent="360000">
              <a:spcBef>
                <a:spcPts val="0"/>
              </a:spcBef>
              <a:buNone/>
            </a:pPr>
            <a:r>
              <a:rPr lang="ru-RU" sz="1800" dirty="0" smtClean="0"/>
              <a:t>Вектор </a:t>
            </a:r>
            <a:r>
              <a:rPr lang="en-US" sz="1800" b="1" dirty="0"/>
              <a:t>U</a:t>
            </a:r>
            <a:r>
              <a:rPr lang="ru-RU" sz="1800" b="1" dirty="0"/>
              <a:t>(</a:t>
            </a:r>
            <a:r>
              <a:rPr lang="en-US" sz="1800" b="1" dirty="0"/>
              <a:t>t</a:t>
            </a:r>
            <a:r>
              <a:rPr lang="ru-RU" sz="1800" b="1" dirty="0"/>
              <a:t>)</a:t>
            </a:r>
            <a:r>
              <a:rPr lang="ru-RU" sz="1800" dirty="0"/>
              <a:t> </a:t>
            </a:r>
            <a:r>
              <a:rPr lang="ru-RU" sz="1800" dirty="0" smtClean="0"/>
              <a:t>находится </a:t>
            </a:r>
            <a:r>
              <a:rPr lang="ru-RU" sz="1800" dirty="0"/>
              <a:t>по </a:t>
            </a:r>
            <a:r>
              <a:rPr lang="en-US" sz="1800" b="1" dirty="0"/>
              <a:t>Z</a:t>
            </a:r>
            <a:r>
              <a:rPr lang="ru-RU" sz="1800" dirty="0"/>
              <a:t> и вектору </a:t>
            </a:r>
            <a:r>
              <a:rPr lang="en-US" sz="1800" b="1" dirty="0"/>
              <a:t>Y</a:t>
            </a:r>
            <a:r>
              <a:rPr lang="ru-RU" sz="1800" b="1" dirty="0"/>
              <a:t>(</a:t>
            </a:r>
            <a:r>
              <a:rPr lang="en-US" sz="1800" b="1" dirty="0"/>
              <a:t>t</a:t>
            </a:r>
            <a:r>
              <a:rPr lang="ru-RU" sz="1800" b="1" dirty="0"/>
              <a:t>)</a:t>
            </a:r>
            <a:r>
              <a:rPr lang="ru-RU" sz="1800" b="1" i="1" dirty="0"/>
              <a:t> </a:t>
            </a:r>
            <a:r>
              <a:rPr lang="ru-RU" sz="1800" dirty="0"/>
              <a:t>состояния ГДУ. Состав координат вектора </a:t>
            </a:r>
            <a:r>
              <a:rPr lang="en-US" sz="1800" b="1" dirty="0"/>
              <a:t>Y</a:t>
            </a:r>
            <a:r>
              <a:rPr lang="ru-RU" sz="1800" b="1" dirty="0"/>
              <a:t>(</a:t>
            </a:r>
            <a:r>
              <a:rPr lang="en-US" sz="1800" b="1" dirty="0"/>
              <a:t>t</a:t>
            </a:r>
            <a:r>
              <a:rPr lang="ru-RU" sz="1800" b="1" dirty="0"/>
              <a:t>)</a:t>
            </a:r>
            <a:r>
              <a:rPr lang="ru-RU" sz="1800" dirty="0"/>
              <a:t> зависит от задания и от функций, выполняемых СОЦ. Он может включать в себя </a:t>
            </a:r>
            <a:r>
              <a:rPr lang="en-US" sz="1800" dirty="0"/>
              <a:t>RPM</a:t>
            </a:r>
            <a:r>
              <a:rPr lang="ru-RU" sz="1800" dirty="0"/>
              <a:t>, скорость изменения этой частоты, давление надувочного воздуха, температуры выхлопных газов и деталей цилиндропоршневой группы, а также другие </a:t>
            </a:r>
            <a:r>
              <a:rPr lang="ru-RU" sz="1800" dirty="0" smtClean="0"/>
              <a:t>параметры, </a:t>
            </a:r>
            <a:r>
              <a:rPr lang="ru-RU" sz="1800" dirty="0"/>
              <a:t>значения которых необходимы при расчете управления процессами </a:t>
            </a:r>
            <a:r>
              <a:rPr lang="ru-RU" sz="1800" dirty="0" smtClean="0"/>
              <a:t>ГД </a:t>
            </a:r>
            <a:r>
              <a:rPr lang="ru-RU" sz="1800" dirty="0"/>
              <a:t>и его систем. </a:t>
            </a:r>
            <a:endParaRPr lang="en-US" sz="1800" dirty="0" smtClean="0"/>
          </a:p>
          <a:p>
            <a:pPr marL="0" indent="360000">
              <a:buNone/>
            </a:pPr>
            <a:r>
              <a:rPr lang="ru-RU" sz="1800" b="1" dirty="0">
                <a:solidFill>
                  <a:srgbClr val="C00000"/>
                </a:solidFill>
              </a:rPr>
              <a:t>Виды управления ГД по типу задания</a:t>
            </a:r>
            <a:r>
              <a:rPr lang="ru-RU" sz="1800" b="1" dirty="0"/>
              <a:t>.</a:t>
            </a:r>
            <a:endParaRPr lang="ru-RU" sz="1800" dirty="0"/>
          </a:p>
          <a:p>
            <a:pPr marL="0" indent="360000">
              <a:buNone/>
            </a:pPr>
            <a:r>
              <a:rPr lang="ru-RU" sz="1800" dirty="0"/>
              <a:t>Для оперирования ГД применяются в </a:t>
            </a:r>
            <a:r>
              <a:rPr lang="en-US" sz="1800" dirty="0"/>
              <a:t>PCS </a:t>
            </a:r>
            <a:r>
              <a:rPr lang="ru-RU" sz="1800" dirty="0"/>
              <a:t>два вида управления - </a:t>
            </a:r>
            <a:r>
              <a:rPr lang="ru-RU" sz="1800" b="1" i="1" dirty="0"/>
              <a:t>ситуационное </a:t>
            </a:r>
            <a:r>
              <a:rPr lang="ru-RU" sz="1800" dirty="0"/>
              <a:t>и </a:t>
            </a:r>
            <a:r>
              <a:rPr lang="ru-RU" sz="1800" b="1" i="1" dirty="0"/>
              <a:t>регулирование</a:t>
            </a:r>
            <a:r>
              <a:rPr lang="ru-RU" sz="1800" dirty="0"/>
              <a:t>. К первому относятся запуск и остановка двигателя, его реверс и др. Ко второму – стабилизация и изменение </a:t>
            </a:r>
            <a:r>
              <a:rPr lang="en-US" sz="1800" dirty="0"/>
              <a:t>RPM </a:t>
            </a:r>
            <a:r>
              <a:rPr lang="ru-RU" sz="1800" dirty="0"/>
              <a:t>(без реверса), регулирование подачи топлива и т.д.</a:t>
            </a:r>
          </a:p>
          <a:p>
            <a:pPr marL="0" indent="360000">
              <a:buNone/>
            </a:pPr>
            <a:r>
              <a:rPr lang="ru-RU" sz="1800" b="1" dirty="0">
                <a:solidFill>
                  <a:srgbClr val="009999"/>
                </a:solidFill>
              </a:rPr>
              <a:t>Обобщенный алгоритм</a:t>
            </a:r>
            <a:r>
              <a:rPr lang="ru-RU" sz="1800" dirty="0">
                <a:solidFill>
                  <a:srgbClr val="009999"/>
                </a:solidFill>
              </a:rPr>
              <a:t> с</a:t>
            </a:r>
            <a:r>
              <a:rPr lang="ru-RU" sz="1800" b="1" dirty="0">
                <a:solidFill>
                  <a:srgbClr val="009999"/>
                </a:solidFill>
              </a:rPr>
              <a:t>итуационной задачи запуска ГД</a:t>
            </a:r>
            <a:r>
              <a:rPr lang="ru-RU" sz="1800" dirty="0">
                <a:solidFill>
                  <a:srgbClr val="009999"/>
                </a:solidFill>
              </a:rPr>
              <a:t>:</a:t>
            </a:r>
            <a:r>
              <a:rPr lang="ru-RU" sz="1800" dirty="0"/>
              <a:t> </a:t>
            </a:r>
          </a:p>
          <a:p>
            <a:pPr marL="400050" lvl="0" indent="-400050">
              <a:buFont typeface="+mj-lt"/>
              <a:buAutoNum type="romanUcPeriod"/>
            </a:pPr>
            <a:r>
              <a:rPr lang="ru-RU" sz="1800" dirty="0"/>
              <a:t>Проверяется соответствие положения </a:t>
            </a:r>
            <a:r>
              <a:rPr lang="ru-RU" sz="1800" dirty="0" err="1"/>
              <a:t>распредвала</a:t>
            </a:r>
            <a:r>
              <a:rPr lang="ru-RU" sz="1800" dirty="0"/>
              <a:t> заданному направ­лению вращения. Если его нет, подается команда на переключение этого вала. После подтверждения выполнения переходят ко </a:t>
            </a:r>
            <a:r>
              <a:rPr lang="en-US" sz="1800" dirty="0"/>
              <a:t>II</a:t>
            </a:r>
            <a:r>
              <a:rPr lang="ru-RU" sz="1800" dirty="0"/>
              <a:t> этапу.</a:t>
            </a:r>
          </a:p>
          <a:p>
            <a:pPr marL="400050" lvl="0" indent="-400050">
              <a:buFont typeface="+mj-lt"/>
              <a:buAutoNum type="romanUcPeriod"/>
            </a:pPr>
            <a:r>
              <a:rPr lang="ru-RU" sz="1800" dirty="0"/>
              <a:t>Проверяется готовность к действию </a:t>
            </a:r>
            <a:r>
              <a:rPr lang="ru-RU" sz="1800" dirty="0" err="1"/>
              <a:t>вспо­мог</a:t>
            </a:r>
            <a:r>
              <a:rPr lang="ru-RU" sz="1800" dirty="0"/>
              <a:t>. устройств ГД сравнением значений давления масла в подшипниках, охлаждающей воды, топлива, пуско­вого воздуха и др. с пусковыми критериями. Если критерии выпол­нены, переходят к </a:t>
            </a:r>
            <a:r>
              <a:rPr lang="en-US" sz="1800" dirty="0"/>
              <a:t>III</a:t>
            </a:r>
            <a:r>
              <a:rPr lang="ru-RU" sz="1800" dirty="0"/>
              <a:t> этапу.</a:t>
            </a:r>
          </a:p>
          <a:p>
            <a:pPr marL="400050" indent="-400050">
              <a:buFont typeface="+mj-lt"/>
              <a:buAutoNum type="romanUcPeriod"/>
            </a:pPr>
            <a:r>
              <a:rPr lang="ru-RU" sz="1800" dirty="0"/>
              <a:t>Открываются клапана пуско­вого воздуха. ГД начинает вращаться. Когда </a:t>
            </a:r>
            <a:r>
              <a:rPr lang="en-US" sz="1800" dirty="0"/>
              <a:t>RPM</a:t>
            </a:r>
            <a:r>
              <a:rPr lang="ru-RU" sz="1800" dirty="0"/>
              <a:t> достигнет значения, при котором происходит самовоспламенение топлива, открывают подачу топлива. ГД начинает работать на топливе, и клапан пускового воздуха закрывается. </a:t>
            </a:r>
          </a:p>
        </p:txBody>
      </p:sp>
      <p:sp>
        <p:nvSpPr>
          <p:cNvPr id="5" name="Номер слайда 4"/>
          <p:cNvSpPr>
            <a:spLocks noGrp="1"/>
          </p:cNvSpPr>
          <p:nvPr>
            <p:ph type="sldNum" sz="quarter" idx="12"/>
          </p:nvPr>
        </p:nvSpPr>
        <p:spPr/>
        <p:txBody>
          <a:bodyPr/>
          <a:lstStyle/>
          <a:p>
            <a:fld id="{A855E182-5C56-4EF6-A9F0-8655470D7349}" type="slidenum">
              <a:rPr lang="ru-RU" smtClean="0"/>
              <a:t>8</a:t>
            </a:fld>
            <a:endParaRPr lang="ru-RU"/>
          </a:p>
        </p:txBody>
      </p:sp>
    </p:spTree>
    <p:extLst>
      <p:ext uri="{BB962C8B-B14F-4D97-AF65-F5344CB8AC3E}">
        <p14:creationId xmlns:p14="http://schemas.microsoft.com/office/powerpoint/2010/main" val="8814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2456493"/>
                <a:ext cx="8229600" cy="3996843"/>
              </a:xfrm>
            </p:spPr>
            <p:txBody>
              <a:bodyPr>
                <a:normAutofit/>
              </a:bodyPr>
              <a:lstStyle/>
              <a:p>
                <a:pPr marL="0" indent="360000">
                  <a:lnSpc>
                    <a:spcPct val="110000"/>
                  </a:lnSpc>
                  <a:spcBef>
                    <a:spcPts val="0"/>
                  </a:spcBef>
                  <a:buNone/>
                </a:pPr>
                <a:r>
                  <a:rPr lang="ru-RU" sz="1800" b="1" dirty="0" smtClean="0"/>
                  <a:t>При </a:t>
                </a:r>
                <a:r>
                  <a:rPr lang="ru-RU" sz="1800" b="1" dirty="0"/>
                  <a:t>стабилизации </a:t>
                </a:r>
                <a:r>
                  <a:rPr lang="en-US" sz="1800" b="1" dirty="0"/>
                  <a:t>RPM</a:t>
                </a:r>
                <a:r>
                  <a:rPr lang="en-US" sz="1800" dirty="0"/>
                  <a:t> </a:t>
                </a:r>
                <a14:m>
                  <m:oMath xmlns:m="http://schemas.openxmlformats.org/officeDocument/2006/math">
                    <m:r>
                      <a:rPr lang="en-US" sz="1800" i="1">
                        <a:latin typeface="Cambria Math"/>
                      </a:rPr>
                      <m:t>𝑍</m:t>
                    </m:r>
                    <m:r>
                      <a:rPr lang="ru-RU" sz="1800" i="1">
                        <a:latin typeface="Cambria Math"/>
                      </a:rPr>
                      <m:t>=</m:t>
                    </m:r>
                    <m:sSub>
                      <m:sSubPr>
                        <m:ctrlPr>
                          <a:rPr lang="ru-RU" sz="1800" i="1">
                            <a:latin typeface="Cambria Math"/>
                          </a:rPr>
                        </m:ctrlPr>
                      </m:sSubPr>
                      <m:e>
                        <m:r>
                          <a:rPr lang="en-US" sz="1800" i="1">
                            <a:latin typeface="Cambria Math"/>
                          </a:rPr>
                          <m:t>𝑛</m:t>
                        </m:r>
                      </m:e>
                      <m:sub>
                        <m:r>
                          <a:rPr lang="ru-RU" sz="1800" i="1">
                            <a:latin typeface="Cambria Math"/>
                          </a:rPr>
                          <m:t>𝑧</m:t>
                        </m:r>
                      </m:sub>
                    </m:sSub>
                  </m:oMath>
                </a14:m>
                <a:r>
                  <a:rPr lang="ru-RU" sz="1800" dirty="0"/>
                  <a:t>, </a:t>
                </a:r>
                <a14:m>
                  <m:oMath xmlns:m="http://schemas.openxmlformats.org/officeDocument/2006/math">
                    <m:sSub>
                      <m:sSubPr>
                        <m:ctrlPr>
                          <a:rPr lang="ru-RU" sz="1800" i="1">
                            <a:latin typeface="Cambria Math"/>
                          </a:rPr>
                        </m:ctrlPr>
                      </m:sSubPr>
                      <m:e>
                        <m:sSub>
                          <m:sSubPr>
                            <m:ctrlPr>
                              <a:rPr lang="ru-RU" sz="1800" i="1">
                                <a:latin typeface="Cambria Math"/>
                              </a:rPr>
                            </m:ctrlPr>
                          </m:sSubPr>
                          <m:e>
                            <m:r>
                              <a:rPr lang="ru-RU" sz="1800" i="1">
                                <a:latin typeface="Cambria Math"/>
                              </a:rPr>
                              <m:t>h</m:t>
                            </m:r>
                          </m:e>
                          <m:sub>
                            <m:r>
                              <a:rPr lang="ru-RU" sz="1800" i="1">
                                <a:latin typeface="Cambria Math"/>
                              </a:rPr>
                              <m:t>𝑧</m:t>
                            </m:r>
                          </m:sub>
                        </m:sSub>
                        <m:r>
                          <a:rPr lang="ru-RU" sz="1800" i="1">
                            <a:latin typeface="Cambria Math"/>
                          </a:rPr>
                          <m:t>=</m:t>
                        </m:r>
                        <m:r>
                          <a:rPr lang="ru-RU" sz="1800" i="1">
                            <a:latin typeface="Cambria Math"/>
                          </a:rPr>
                          <m:t>𝑓</m:t>
                        </m:r>
                      </m:e>
                      <m:sub>
                        <m:r>
                          <a:rPr lang="ru-RU" sz="1800" i="1">
                            <a:latin typeface="Cambria Math"/>
                          </a:rPr>
                          <m:t>h𝑛</m:t>
                        </m:r>
                      </m:sub>
                    </m:sSub>
                    <m:d>
                      <m:dPr>
                        <m:ctrlPr>
                          <a:rPr lang="ru-RU" sz="1800" i="1">
                            <a:latin typeface="Cambria Math"/>
                          </a:rPr>
                        </m:ctrlPr>
                      </m:dPr>
                      <m:e>
                        <m:sSub>
                          <m:sSubPr>
                            <m:ctrlPr>
                              <a:rPr lang="ru-RU" sz="1800" i="1">
                                <a:latin typeface="Cambria Math"/>
                              </a:rPr>
                            </m:ctrlPr>
                          </m:sSubPr>
                          <m:e>
                            <m:r>
                              <a:rPr lang="en-US" sz="1800" i="1">
                                <a:latin typeface="Cambria Math"/>
                              </a:rPr>
                              <m:t>𝑛</m:t>
                            </m:r>
                          </m:e>
                          <m:sub>
                            <m:r>
                              <a:rPr lang="ru-RU" sz="1800" i="1">
                                <a:latin typeface="Cambria Math"/>
                              </a:rPr>
                              <m:t>𝑧</m:t>
                            </m:r>
                          </m:sub>
                        </m:sSub>
                      </m:e>
                    </m:d>
                  </m:oMath>
                </a14:m>
                <a:r>
                  <a:rPr lang="ru-RU" sz="1800" dirty="0"/>
                  <a:t>, где </a:t>
                </a:r>
                <a14:m>
                  <m:oMath xmlns:m="http://schemas.openxmlformats.org/officeDocument/2006/math">
                    <m:sSub>
                      <m:sSubPr>
                        <m:ctrlPr>
                          <a:rPr lang="ru-RU" sz="1800" i="1">
                            <a:latin typeface="Cambria Math"/>
                          </a:rPr>
                        </m:ctrlPr>
                      </m:sSubPr>
                      <m:e>
                        <m:r>
                          <a:rPr lang="ru-RU" sz="1800" i="1">
                            <a:latin typeface="Cambria Math"/>
                          </a:rPr>
                          <m:t>h</m:t>
                        </m:r>
                        <m:r>
                          <a:rPr lang="ru-RU" sz="1800" i="1">
                            <a:latin typeface="Cambria Math"/>
                          </a:rPr>
                          <m:t>=</m:t>
                        </m:r>
                        <m:r>
                          <a:rPr lang="ru-RU" sz="1800" i="1">
                            <a:latin typeface="Cambria Math"/>
                          </a:rPr>
                          <m:t>𝑓</m:t>
                        </m:r>
                      </m:e>
                      <m:sub>
                        <m:r>
                          <a:rPr lang="ru-RU" sz="1800" i="1">
                            <a:latin typeface="Cambria Math"/>
                          </a:rPr>
                          <m:t>h𝑛</m:t>
                        </m:r>
                      </m:sub>
                    </m:sSub>
                    <m:r>
                      <a:rPr lang="ru-RU" sz="1800" i="1">
                        <a:latin typeface="Cambria Math"/>
                      </a:rPr>
                      <m:t>(</m:t>
                    </m:r>
                    <m:r>
                      <a:rPr lang="ru-RU" sz="1800" i="1">
                        <a:latin typeface="Cambria Math"/>
                      </a:rPr>
                      <m:t>𝑛</m:t>
                    </m:r>
                    <m:r>
                      <a:rPr lang="ru-RU" sz="1800" i="1">
                        <a:latin typeface="Cambria Math"/>
                      </a:rPr>
                      <m:t>)</m:t>
                    </m:r>
                  </m:oMath>
                </a14:m>
                <a:r>
                  <a:rPr lang="ru-RU" sz="1800" dirty="0"/>
                  <a:t> - зависимость между </a:t>
                </a:r>
                <a:r>
                  <a:rPr lang="en-US" sz="1800" i="1" dirty="0"/>
                  <a:t>h</a:t>
                </a:r>
                <a:r>
                  <a:rPr lang="en-US" sz="1800" dirty="0"/>
                  <a:t> </a:t>
                </a:r>
                <a:r>
                  <a:rPr lang="ru-RU" sz="1800" dirty="0"/>
                  <a:t>и </a:t>
                </a:r>
                <a:r>
                  <a:rPr lang="en-US" sz="1800" i="1" dirty="0"/>
                  <a:t>n</a:t>
                </a:r>
                <a:r>
                  <a:rPr lang="ru-RU" sz="1800" dirty="0"/>
                  <a:t> в установившемся режиме работы при стандартных условиях (на глубокой спокойной воде, при отсутствии ветра, течения, при загрузке на ровный киль и свежеокрашенном корпусе). Для реальных условий получаемое по этому выражению </a:t>
                </a:r>
                <a14:m>
                  <m:oMath xmlns:m="http://schemas.openxmlformats.org/officeDocument/2006/math">
                    <m:sSub>
                      <m:sSubPr>
                        <m:ctrlPr>
                          <a:rPr lang="ru-RU" sz="1800" i="1">
                            <a:latin typeface="Cambria Math"/>
                          </a:rPr>
                        </m:ctrlPr>
                      </m:sSubPr>
                      <m:e>
                        <m:r>
                          <a:rPr lang="ru-RU" sz="1800" i="1">
                            <a:latin typeface="Cambria Math"/>
                          </a:rPr>
                          <m:t>h</m:t>
                        </m:r>
                      </m:e>
                      <m:sub>
                        <m:r>
                          <a:rPr lang="ru-RU" sz="1800" i="1">
                            <a:latin typeface="Cambria Math"/>
                          </a:rPr>
                          <m:t>𝑧</m:t>
                        </m:r>
                      </m:sub>
                    </m:sSub>
                  </m:oMath>
                </a14:m>
                <a:r>
                  <a:rPr lang="ru-RU" sz="1800" dirty="0"/>
                  <a:t> будет приближенным.</a:t>
                </a:r>
              </a:p>
              <a:p>
                <a:pPr marL="0" indent="360000">
                  <a:lnSpc>
                    <a:spcPct val="110000"/>
                  </a:lnSpc>
                  <a:spcBef>
                    <a:spcPts val="0"/>
                  </a:spcBef>
                  <a:buNone/>
                </a:pPr>
                <a:r>
                  <a:rPr lang="ru-RU" sz="1800" dirty="0"/>
                  <a:t>Значения топливоподачи получают путем коррекции </a:t>
                </a:r>
                <a14:m>
                  <m:oMath xmlns:m="http://schemas.openxmlformats.org/officeDocument/2006/math">
                    <m:sSub>
                      <m:sSubPr>
                        <m:ctrlPr>
                          <a:rPr lang="ru-RU" sz="1800" i="1">
                            <a:latin typeface="Cambria Math"/>
                          </a:rPr>
                        </m:ctrlPr>
                      </m:sSubPr>
                      <m:e>
                        <m:r>
                          <a:rPr lang="ru-RU" sz="1800" i="1">
                            <a:latin typeface="Cambria Math"/>
                          </a:rPr>
                          <m:t>h</m:t>
                        </m:r>
                      </m:e>
                      <m:sub>
                        <m:r>
                          <a:rPr lang="ru-RU" sz="1800" i="1">
                            <a:latin typeface="Cambria Math"/>
                          </a:rPr>
                          <m:t>𝑧</m:t>
                        </m:r>
                      </m:sub>
                    </m:sSub>
                  </m:oMath>
                </a14:m>
                <a:r>
                  <a:rPr lang="ru-RU" sz="1800" dirty="0"/>
                  <a:t> </a:t>
                </a:r>
              </a:p>
              <a:p>
                <a:pPr marL="0" indent="360000" algn="ctr">
                  <a:lnSpc>
                    <a:spcPct val="110000"/>
                  </a:lnSpc>
                  <a:spcBef>
                    <a:spcPts val="0"/>
                  </a:spcBef>
                  <a:buNone/>
                </a:pPr>
                <a14:m>
                  <m:oMath xmlns:m="http://schemas.openxmlformats.org/officeDocument/2006/math">
                    <m:r>
                      <a:rPr lang="ru-RU" sz="1800" i="1">
                        <a:latin typeface="Cambria Math"/>
                      </a:rPr>
                      <m:t>h</m:t>
                    </m:r>
                    <m:r>
                      <a:rPr lang="ru-RU" sz="1800" i="1">
                        <a:latin typeface="Cambria Math"/>
                      </a:rPr>
                      <m:t>=</m:t>
                    </m:r>
                    <m:sSub>
                      <m:sSubPr>
                        <m:ctrlPr>
                          <a:rPr lang="ru-RU" sz="1800" i="1">
                            <a:latin typeface="Cambria Math"/>
                          </a:rPr>
                        </m:ctrlPr>
                      </m:sSubPr>
                      <m:e>
                        <m:r>
                          <a:rPr lang="ru-RU" sz="1800" i="1">
                            <a:latin typeface="Cambria Math"/>
                          </a:rPr>
                          <m:t>h</m:t>
                        </m:r>
                      </m:e>
                      <m:sub>
                        <m:r>
                          <a:rPr lang="ru-RU" sz="1800" i="1">
                            <a:latin typeface="Cambria Math"/>
                          </a:rPr>
                          <m:t>𝑧</m:t>
                        </m:r>
                      </m:sub>
                    </m:sSub>
                    <m:r>
                      <a:rPr lang="ru-RU" sz="1800" i="1">
                        <a:latin typeface="Cambria Math"/>
                      </a:rPr>
                      <m:t>+</m:t>
                    </m:r>
                    <m:sSub>
                      <m:sSubPr>
                        <m:ctrlPr>
                          <a:rPr lang="ru-RU" sz="1800" i="1">
                            <a:latin typeface="Cambria Math"/>
                          </a:rPr>
                        </m:ctrlPr>
                      </m:sSubPr>
                      <m:e>
                        <m:r>
                          <a:rPr lang="ru-RU" sz="1800" i="1">
                            <a:latin typeface="Cambria Math"/>
                          </a:rPr>
                          <m:t>h</m:t>
                        </m:r>
                      </m:e>
                      <m:sub>
                        <m:r>
                          <m:rPr>
                            <m:sty m:val="p"/>
                          </m:rPr>
                          <a:rPr lang="ru-RU" sz="1800">
                            <a:latin typeface="Cambria Math"/>
                          </a:rPr>
                          <m:t>ε</m:t>
                        </m:r>
                      </m:sub>
                    </m:sSub>
                  </m:oMath>
                </a14:m>
                <a:r>
                  <a:rPr lang="ru-RU" sz="1800" i="1" dirty="0"/>
                  <a:t>.</a:t>
                </a:r>
                <a:endParaRPr lang="ru-RU" sz="1800" dirty="0"/>
              </a:p>
              <a:p>
                <a:pPr marL="0" indent="360000">
                  <a:lnSpc>
                    <a:spcPct val="110000"/>
                  </a:lnSpc>
                  <a:spcBef>
                    <a:spcPts val="0"/>
                  </a:spcBef>
                  <a:buNone/>
                </a:pPr>
                <a:r>
                  <a:rPr lang="ru-RU" sz="1800" dirty="0"/>
                  <a:t>Для выработки </a:t>
                </a:r>
                <a14:m>
                  <m:oMath xmlns:m="http://schemas.openxmlformats.org/officeDocument/2006/math">
                    <m:sSub>
                      <m:sSubPr>
                        <m:ctrlPr>
                          <a:rPr lang="ru-RU" sz="1800" i="1">
                            <a:latin typeface="Cambria Math"/>
                          </a:rPr>
                        </m:ctrlPr>
                      </m:sSubPr>
                      <m:e>
                        <m:r>
                          <a:rPr lang="ru-RU" sz="1800" i="1">
                            <a:latin typeface="Cambria Math"/>
                          </a:rPr>
                          <m:t>h</m:t>
                        </m:r>
                      </m:e>
                      <m:sub>
                        <m:r>
                          <m:rPr>
                            <m:sty m:val="p"/>
                          </m:rPr>
                          <a:rPr lang="ru-RU" sz="1800">
                            <a:latin typeface="Cambria Math"/>
                          </a:rPr>
                          <m:t>ε</m:t>
                        </m:r>
                      </m:sub>
                    </m:sSub>
                  </m:oMath>
                </a14:m>
                <a:r>
                  <a:rPr lang="ru-RU" sz="1800" dirty="0"/>
                  <a:t> обычно применяется ПИ-алгоритм:</a:t>
                </a:r>
              </a:p>
              <a:p>
                <a:pPr marL="0" indent="360000" algn="ctr">
                  <a:lnSpc>
                    <a:spcPct val="110000"/>
                  </a:lnSpc>
                  <a:spcBef>
                    <a:spcPts val="0"/>
                  </a:spcBef>
                  <a:buNone/>
                </a:pPr>
                <a14:m>
                  <m:oMath xmlns:m="http://schemas.openxmlformats.org/officeDocument/2006/math">
                    <m:sSub>
                      <m:sSubPr>
                        <m:ctrlPr>
                          <a:rPr lang="ru-RU" sz="1800" i="1">
                            <a:latin typeface="Cambria Math"/>
                          </a:rPr>
                        </m:ctrlPr>
                      </m:sSubPr>
                      <m:e>
                        <m:r>
                          <a:rPr lang="ru-RU" sz="1800" i="1">
                            <a:latin typeface="Cambria Math"/>
                          </a:rPr>
                          <m:t>h</m:t>
                        </m:r>
                      </m:e>
                      <m:sub>
                        <m:r>
                          <m:rPr>
                            <m:sty m:val="p"/>
                          </m:rPr>
                          <a:rPr lang="ru-RU" sz="1800">
                            <a:latin typeface="Cambria Math"/>
                          </a:rPr>
                          <m:t>ε</m:t>
                        </m:r>
                      </m:sub>
                    </m:sSub>
                    <m:r>
                      <a:rPr lang="ru-RU" sz="1800" i="1">
                        <a:latin typeface="Cambria Math"/>
                      </a:rPr>
                      <m:t>=</m:t>
                    </m:r>
                    <m:sSub>
                      <m:sSubPr>
                        <m:ctrlPr>
                          <a:rPr lang="ru-RU" sz="1800" i="1">
                            <a:latin typeface="Cambria Math"/>
                          </a:rPr>
                        </m:ctrlPr>
                      </m:sSubPr>
                      <m:e>
                        <m:r>
                          <a:rPr lang="ru-RU" sz="1800" i="1">
                            <a:latin typeface="Cambria Math"/>
                          </a:rPr>
                          <m:t>𝑎</m:t>
                        </m:r>
                      </m:e>
                      <m:sub>
                        <m:r>
                          <a:rPr lang="ru-RU" sz="1800">
                            <a:latin typeface="Cambria Math"/>
                          </a:rPr>
                          <m:t>п</m:t>
                        </m:r>
                      </m:sub>
                    </m:sSub>
                    <m:r>
                      <m:rPr>
                        <m:sty m:val="p"/>
                      </m:rPr>
                      <a:rPr lang="ru-RU" sz="1800">
                        <a:latin typeface="Cambria Math"/>
                      </a:rPr>
                      <m:t>ε</m:t>
                    </m:r>
                    <m:r>
                      <a:rPr lang="ru-RU" sz="1800" i="1">
                        <a:latin typeface="Cambria Math"/>
                      </a:rPr>
                      <m:t>+</m:t>
                    </m:r>
                    <m:sSub>
                      <m:sSubPr>
                        <m:ctrlPr>
                          <a:rPr lang="ru-RU" sz="1800" i="1">
                            <a:latin typeface="Cambria Math"/>
                          </a:rPr>
                        </m:ctrlPr>
                      </m:sSubPr>
                      <m:e>
                        <m:r>
                          <a:rPr lang="ru-RU" sz="1800" i="1">
                            <a:latin typeface="Cambria Math"/>
                          </a:rPr>
                          <m:t>𝑎</m:t>
                        </m:r>
                      </m:e>
                      <m:sub>
                        <m:r>
                          <a:rPr lang="ru-RU" sz="1800" i="1">
                            <a:latin typeface="Cambria Math"/>
                          </a:rPr>
                          <m:t>и</m:t>
                        </m:r>
                      </m:sub>
                    </m:sSub>
                    <m:nary>
                      <m:naryPr>
                        <m:limLoc m:val="undOvr"/>
                        <m:subHide m:val="on"/>
                        <m:supHide m:val="on"/>
                        <m:ctrlPr>
                          <a:rPr lang="ru-RU" sz="1800" i="1">
                            <a:latin typeface="Cambria Math"/>
                          </a:rPr>
                        </m:ctrlPr>
                      </m:naryPr>
                      <m:sub/>
                      <m:sup/>
                      <m:e>
                        <m:r>
                          <m:rPr>
                            <m:sty m:val="p"/>
                          </m:rPr>
                          <a:rPr lang="ru-RU" sz="1800">
                            <a:latin typeface="Cambria Math"/>
                          </a:rPr>
                          <m:t>ε</m:t>
                        </m:r>
                      </m:e>
                    </m:nary>
                    <m:r>
                      <a:rPr lang="ru-RU" sz="1800" i="1">
                        <a:latin typeface="Cambria Math"/>
                      </a:rPr>
                      <m:t>∙</m:t>
                    </m:r>
                    <m:r>
                      <a:rPr lang="en-US" sz="1800" i="1">
                        <a:latin typeface="Cambria Math"/>
                      </a:rPr>
                      <m:t>𝑑𝑡</m:t>
                    </m:r>
                  </m:oMath>
                </a14:m>
                <a:r>
                  <a:rPr lang="ru-RU" sz="1800" dirty="0"/>
                  <a:t> .</a:t>
                </a:r>
              </a:p>
              <a:p>
                <a:pPr marL="0" indent="360000">
                  <a:lnSpc>
                    <a:spcPct val="110000"/>
                  </a:lnSpc>
                  <a:spcBef>
                    <a:spcPts val="0"/>
                  </a:spcBef>
                  <a:buNone/>
                </a:pPr>
                <a:r>
                  <a:rPr lang="ru-RU" sz="1800" dirty="0"/>
                  <a:t>где </a:t>
                </a:r>
                <a14:m>
                  <m:oMath xmlns:m="http://schemas.openxmlformats.org/officeDocument/2006/math">
                    <m:sSub>
                      <m:sSubPr>
                        <m:ctrlPr>
                          <a:rPr lang="ru-RU" sz="1800" i="1">
                            <a:latin typeface="Cambria Math"/>
                          </a:rPr>
                        </m:ctrlPr>
                      </m:sSubPr>
                      <m:e>
                        <m:r>
                          <a:rPr lang="ru-RU" sz="1800" i="1">
                            <a:latin typeface="Cambria Math"/>
                          </a:rPr>
                          <m:t>𝑎</m:t>
                        </m:r>
                      </m:e>
                      <m:sub>
                        <m:r>
                          <a:rPr lang="ru-RU" sz="1800">
                            <a:latin typeface="Cambria Math"/>
                          </a:rPr>
                          <m:t>п</m:t>
                        </m:r>
                      </m:sub>
                    </m:sSub>
                  </m:oMath>
                </a14:m>
                <a:r>
                  <a:rPr lang="ru-RU" sz="1800" dirty="0"/>
                  <a:t>, </a:t>
                </a:r>
                <a14:m>
                  <m:oMath xmlns:m="http://schemas.openxmlformats.org/officeDocument/2006/math">
                    <m:sSub>
                      <m:sSubPr>
                        <m:ctrlPr>
                          <a:rPr lang="ru-RU" sz="1800" i="1">
                            <a:latin typeface="Cambria Math"/>
                          </a:rPr>
                        </m:ctrlPr>
                      </m:sSubPr>
                      <m:e>
                        <m:r>
                          <a:rPr lang="ru-RU" sz="1800" i="1">
                            <a:latin typeface="Cambria Math"/>
                          </a:rPr>
                          <m:t>𝑎</m:t>
                        </m:r>
                      </m:e>
                      <m:sub>
                        <m:r>
                          <a:rPr lang="ru-RU" sz="1800" i="1">
                            <a:latin typeface="Cambria Math"/>
                          </a:rPr>
                          <m:t>и</m:t>
                        </m:r>
                      </m:sub>
                    </m:sSub>
                  </m:oMath>
                </a14:m>
                <a:r>
                  <a:rPr lang="ru-RU" sz="1800" dirty="0"/>
                  <a:t> – </a:t>
                </a:r>
                <a:r>
                  <a:rPr lang="ru-RU" sz="1800" dirty="0" err="1"/>
                  <a:t>кф</a:t>
                </a:r>
                <a:r>
                  <a:rPr lang="ru-RU" sz="1800" dirty="0"/>
                  <a:t>-ты пропорциональной и интегральной компонент.</a:t>
                </a:r>
              </a:p>
              <a:p>
                <a:pPr marL="0" indent="360000">
                  <a:lnSpc>
                    <a:spcPct val="110000"/>
                  </a:lnSpc>
                  <a:spcBef>
                    <a:spcPts val="0"/>
                  </a:spcBef>
                  <a:buNone/>
                </a:pPr>
                <a:r>
                  <a:rPr lang="ru-RU" sz="1800" dirty="0"/>
                  <a:t>Компонента </a:t>
                </a:r>
                <a14:m>
                  <m:oMath xmlns:m="http://schemas.openxmlformats.org/officeDocument/2006/math">
                    <m:sSub>
                      <m:sSubPr>
                        <m:ctrlPr>
                          <a:rPr lang="ru-RU" sz="1800" i="1">
                            <a:latin typeface="Cambria Math"/>
                          </a:rPr>
                        </m:ctrlPr>
                      </m:sSubPr>
                      <m:e>
                        <m:r>
                          <a:rPr lang="ru-RU" sz="1800" i="1">
                            <a:latin typeface="Cambria Math"/>
                          </a:rPr>
                          <m:t>𝑎</m:t>
                        </m:r>
                      </m:e>
                      <m:sub>
                        <m:r>
                          <a:rPr lang="ru-RU" sz="1800">
                            <a:latin typeface="Cambria Math"/>
                          </a:rPr>
                          <m:t>п</m:t>
                        </m:r>
                      </m:sub>
                    </m:sSub>
                    <m:r>
                      <m:rPr>
                        <m:sty m:val="p"/>
                      </m:rPr>
                      <a:rPr lang="ru-RU" sz="1800">
                        <a:latin typeface="Cambria Math"/>
                      </a:rPr>
                      <m:t>ε</m:t>
                    </m:r>
                  </m:oMath>
                </a14:m>
                <a:r>
                  <a:rPr lang="ru-RU" sz="1800" dirty="0"/>
                  <a:t> уменьшает отклонение </a:t>
                </a:r>
                <a:r>
                  <a:rPr lang="en-US" sz="1800" i="1" dirty="0"/>
                  <a:t>n</a:t>
                </a:r>
                <a:r>
                  <a:rPr lang="en-US" sz="1800" dirty="0"/>
                  <a:t> </a:t>
                </a:r>
                <a:r>
                  <a:rPr lang="ru-RU" sz="1800" dirty="0"/>
                  <a:t>от </a:t>
                </a:r>
                <a14:m>
                  <m:oMath xmlns:m="http://schemas.openxmlformats.org/officeDocument/2006/math">
                    <m:sSub>
                      <m:sSubPr>
                        <m:ctrlPr>
                          <a:rPr lang="ru-RU" sz="1800" i="1">
                            <a:latin typeface="Cambria Math"/>
                          </a:rPr>
                        </m:ctrlPr>
                      </m:sSubPr>
                      <m:e>
                        <m:r>
                          <a:rPr lang="ru-RU" sz="1800" i="1">
                            <a:latin typeface="Cambria Math"/>
                          </a:rPr>
                          <m:t>𝑛</m:t>
                        </m:r>
                      </m:e>
                      <m:sub>
                        <m:r>
                          <a:rPr lang="ru-RU" sz="1800" i="1">
                            <a:latin typeface="Cambria Math"/>
                          </a:rPr>
                          <m:t>𝑧</m:t>
                        </m:r>
                      </m:sub>
                    </m:sSub>
                    <m:r>
                      <a:rPr lang="ru-RU" sz="1800" i="1">
                        <a:latin typeface="Cambria Math"/>
                      </a:rPr>
                      <m:t>,</m:t>
                    </m:r>
                  </m:oMath>
                </a14:m>
                <a:r>
                  <a:rPr lang="ru-RU" sz="1800" dirty="0"/>
                  <a:t> а </a:t>
                </a:r>
                <a14:m>
                  <m:oMath xmlns:m="http://schemas.openxmlformats.org/officeDocument/2006/math">
                    <m:sSub>
                      <m:sSubPr>
                        <m:ctrlPr>
                          <a:rPr lang="ru-RU" sz="1800" i="1">
                            <a:latin typeface="Cambria Math"/>
                          </a:rPr>
                        </m:ctrlPr>
                      </m:sSubPr>
                      <m:e>
                        <m:r>
                          <a:rPr lang="ru-RU" sz="1800" i="1">
                            <a:latin typeface="Cambria Math"/>
                          </a:rPr>
                          <m:t>𝑎</m:t>
                        </m:r>
                      </m:e>
                      <m:sub>
                        <m:r>
                          <a:rPr lang="ru-RU" sz="1800" i="1">
                            <a:latin typeface="Cambria Math"/>
                          </a:rPr>
                          <m:t>и</m:t>
                        </m:r>
                      </m:sub>
                    </m:sSub>
                    <m:nary>
                      <m:naryPr>
                        <m:limLoc m:val="undOvr"/>
                        <m:subHide m:val="on"/>
                        <m:supHide m:val="on"/>
                        <m:ctrlPr>
                          <a:rPr lang="ru-RU" sz="1800" i="1">
                            <a:latin typeface="Cambria Math"/>
                          </a:rPr>
                        </m:ctrlPr>
                      </m:naryPr>
                      <m:sub/>
                      <m:sup/>
                      <m:e>
                        <m:r>
                          <m:rPr>
                            <m:sty m:val="p"/>
                          </m:rPr>
                          <a:rPr lang="ru-RU" sz="1800">
                            <a:latin typeface="Cambria Math"/>
                          </a:rPr>
                          <m:t>ε</m:t>
                        </m:r>
                      </m:e>
                    </m:nary>
                    <m:r>
                      <a:rPr lang="ru-RU" sz="1800" i="1">
                        <a:latin typeface="Cambria Math"/>
                      </a:rPr>
                      <m:t>∙</m:t>
                    </m:r>
                    <m:r>
                      <a:rPr lang="en-US" sz="1800" i="1">
                        <a:latin typeface="Cambria Math"/>
                      </a:rPr>
                      <m:t>𝑑𝑡</m:t>
                    </m:r>
                  </m:oMath>
                </a14:m>
                <a:r>
                  <a:rPr lang="en-US" sz="1800" dirty="0"/>
                  <a:t> </a:t>
                </a:r>
                <a:r>
                  <a:rPr lang="ru-RU" sz="1800" dirty="0"/>
                  <a:t>устраняет вызываемую у П-РЧВ односторонними возмущениями статическую погрешность.</a:t>
                </a:r>
                <a:endParaRPr lang="en-US" sz="1800" b="1" dirty="0">
                  <a:solidFill>
                    <a:srgbClr val="C00000"/>
                  </a:solidFill>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2456493"/>
                <a:ext cx="8229600" cy="3996843"/>
              </a:xfrm>
              <a:blipFill rotWithShape="1">
                <a:blip r:embed="rId2"/>
                <a:stretch>
                  <a:fillRect l="-593" r="-370" b="-853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755576" y="404664"/>
                <a:ext cx="3888432" cy="2031325"/>
              </a:xfrm>
              <a:prstGeom prst="rect">
                <a:avLst/>
              </a:prstGeom>
            </p:spPr>
            <p:txBody>
              <a:bodyPr wrap="square">
                <a:spAutoFit/>
              </a:bodyPr>
              <a:lstStyle/>
              <a:p>
                <a:pPr algn="ctr"/>
                <a:r>
                  <a:rPr lang="ru-RU" b="1" dirty="0" smtClean="0">
                    <a:solidFill>
                      <a:srgbClr val="7030A0"/>
                    </a:solidFill>
                  </a:rPr>
                  <a:t>Схема </a:t>
                </a:r>
                <a:r>
                  <a:rPr lang="ru-RU" b="1" dirty="0">
                    <a:solidFill>
                      <a:srgbClr val="7030A0"/>
                    </a:solidFill>
                  </a:rPr>
                  <a:t>регулирования </a:t>
                </a:r>
                <a:r>
                  <a:rPr lang="en-US" b="1" dirty="0" smtClean="0">
                    <a:solidFill>
                      <a:srgbClr val="7030A0"/>
                    </a:solidFill>
                  </a:rPr>
                  <a:t>RPM</a:t>
                </a:r>
                <a:endParaRPr lang="ru-RU" b="1" dirty="0" smtClean="0">
                  <a:solidFill>
                    <a:srgbClr val="7030A0"/>
                  </a:solidFill>
                </a:endParaRPr>
              </a:p>
              <a:p>
                <a:r>
                  <a:rPr lang="ru-RU" b="1" dirty="0">
                    <a:solidFill>
                      <a:srgbClr val="0070C0"/>
                    </a:solidFill>
                  </a:rPr>
                  <a:t>ПУ</a:t>
                </a:r>
                <a:r>
                  <a:rPr lang="ru-RU" dirty="0"/>
                  <a:t> – пульт управления; </a:t>
                </a:r>
                <a:r>
                  <a:rPr lang="ru-RU" b="1" dirty="0">
                    <a:solidFill>
                      <a:srgbClr val="0070C0"/>
                    </a:solidFill>
                  </a:rPr>
                  <a:t>БПМ</a:t>
                </a:r>
                <a:r>
                  <a:rPr lang="ru-RU" dirty="0"/>
                  <a:t> – блок программ маневров; </a:t>
                </a:r>
                <a:r>
                  <a:rPr lang="ru-RU" b="1" dirty="0">
                    <a:solidFill>
                      <a:srgbClr val="0070C0"/>
                    </a:solidFill>
                  </a:rPr>
                  <a:t>ДГД</a:t>
                </a:r>
                <a:r>
                  <a:rPr lang="ru-RU" dirty="0"/>
                  <a:t> – датчики параметров ГД; </a:t>
                </a:r>
                <a:r>
                  <a:rPr lang="ru-RU" b="1" dirty="0">
                    <a:solidFill>
                      <a:srgbClr val="0070C0"/>
                    </a:solidFill>
                  </a:rPr>
                  <a:t>ПИ-РЧВ</a:t>
                </a:r>
                <a:r>
                  <a:rPr lang="ru-RU" dirty="0"/>
                  <a:t> – </a:t>
                </a:r>
                <a:r>
                  <a:rPr lang="ru-RU" dirty="0" err="1" smtClean="0"/>
                  <a:t>пропорц</a:t>
                </a:r>
                <a:r>
                  <a:rPr lang="ru-RU" dirty="0" smtClean="0"/>
                  <a:t>.-</a:t>
                </a:r>
                <a:r>
                  <a:rPr lang="ru-RU" dirty="0"/>
                  <a:t>интегральный </a:t>
                </a:r>
                <a:r>
                  <a:rPr lang="ru-RU" dirty="0" smtClean="0"/>
                  <a:t>регулятор </a:t>
                </a:r>
                <a:r>
                  <a:rPr lang="ru-RU" dirty="0"/>
                  <a:t>частоты вращения; </a:t>
                </a:r>
                <a:r>
                  <a:rPr lang="ru-RU" b="1" dirty="0">
                    <a:solidFill>
                      <a:srgbClr val="0070C0"/>
                    </a:solidFill>
                  </a:rPr>
                  <a:t>ДЧВ</a:t>
                </a:r>
                <a:r>
                  <a:rPr lang="ru-RU" dirty="0"/>
                  <a:t> - датчик </a:t>
                </a:r>
                <a:r>
                  <a:rPr lang="en-US" dirty="0"/>
                  <a:t>RPM</a:t>
                </a:r>
                <a:r>
                  <a:rPr lang="ru-RU" dirty="0" smtClean="0"/>
                  <a:t>; </a:t>
                </a:r>
                <a14:m>
                  <m:oMath xmlns:m="http://schemas.openxmlformats.org/officeDocument/2006/math">
                    <m:sSub>
                      <m:sSubPr>
                        <m:ctrlPr>
                          <a:rPr lang="ru-RU" i="1">
                            <a:latin typeface="Cambria Math"/>
                          </a:rPr>
                        </m:ctrlPr>
                      </m:sSubPr>
                      <m:e>
                        <m:r>
                          <a:rPr lang="ru-RU" i="1">
                            <a:latin typeface="Cambria Math"/>
                          </a:rPr>
                          <m:t>𝑛</m:t>
                        </m:r>
                      </m:e>
                      <m:sub>
                        <m:r>
                          <a:rPr lang="ru-RU" i="1">
                            <a:latin typeface="Cambria Math"/>
                          </a:rPr>
                          <m:t>𝑧</m:t>
                        </m:r>
                      </m:sub>
                    </m:sSub>
                  </m:oMath>
                </a14:m>
                <a:r>
                  <a:rPr lang="ru-RU" dirty="0"/>
                  <a:t> – заданное значение </a:t>
                </a:r>
                <a:r>
                  <a:rPr lang="en-US" dirty="0"/>
                  <a:t>RPM</a:t>
                </a:r>
                <a:r>
                  <a:rPr lang="ru-RU" dirty="0"/>
                  <a:t>; </a:t>
                </a:r>
                <a14:m>
                  <m:oMath xmlns:m="http://schemas.openxmlformats.org/officeDocument/2006/math">
                    <m:r>
                      <m:rPr>
                        <m:sty m:val="p"/>
                      </m:rPr>
                      <a:rPr lang="ru-RU">
                        <a:latin typeface="Cambria Math"/>
                      </a:rPr>
                      <m:t>ε</m:t>
                    </m:r>
                    <m:r>
                      <a:rPr lang="ru-RU" i="1">
                        <a:latin typeface="Cambria Math"/>
                      </a:rPr>
                      <m:t>=</m:t>
                    </m:r>
                    <m:sSub>
                      <m:sSubPr>
                        <m:ctrlPr>
                          <a:rPr lang="ru-RU" i="1">
                            <a:latin typeface="Cambria Math"/>
                          </a:rPr>
                        </m:ctrlPr>
                      </m:sSubPr>
                      <m:e>
                        <m:r>
                          <a:rPr lang="en-US" i="1">
                            <a:latin typeface="Cambria Math"/>
                          </a:rPr>
                          <m:t>𝑛</m:t>
                        </m:r>
                      </m:e>
                      <m:sub>
                        <m:r>
                          <a:rPr lang="ru-RU" i="1">
                            <a:latin typeface="Cambria Math"/>
                          </a:rPr>
                          <m:t>𝑧</m:t>
                        </m:r>
                      </m:sub>
                    </m:sSub>
                    <m:r>
                      <a:rPr lang="ru-RU" i="1">
                        <a:latin typeface="Cambria Math"/>
                      </a:rPr>
                      <m:t>−</m:t>
                    </m:r>
                    <m:r>
                      <a:rPr lang="ru-RU" i="1">
                        <a:latin typeface="Cambria Math"/>
                      </a:rPr>
                      <m:t>𝑛</m:t>
                    </m:r>
                  </m:oMath>
                </a14:m>
                <a:r>
                  <a:rPr lang="ru-RU" dirty="0" smtClean="0"/>
                  <a:t>.</a:t>
                </a:r>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755576" y="404664"/>
                <a:ext cx="3888432" cy="2031325"/>
              </a:xfrm>
              <a:prstGeom prst="rect">
                <a:avLst/>
              </a:prstGeom>
              <a:blipFill rotWithShape="1">
                <a:blip r:embed="rId3"/>
                <a:stretch>
                  <a:fillRect l="-1411" t="-1497" b="-3593"/>
                </a:stretch>
              </a:blipFill>
            </p:spPr>
            <p:txBody>
              <a:bodyPr/>
              <a:lstStyle/>
              <a:p>
                <a:r>
                  <a:rPr lang="ru-RU">
                    <a:noFill/>
                  </a:rPr>
                  <a:t> </a:t>
                </a:r>
              </a:p>
            </p:txBody>
          </p:sp>
        </mc:Fallback>
      </mc:AlternateContent>
      <p:sp>
        <p:nvSpPr>
          <p:cNvPr id="6" name="Номер слайда 5"/>
          <p:cNvSpPr>
            <a:spLocks noGrp="1"/>
          </p:cNvSpPr>
          <p:nvPr>
            <p:ph type="sldNum" sz="quarter" idx="12"/>
          </p:nvPr>
        </p:nvSpPr>
        <p:spPr/>
        <p:txBody>
          <a:bodyPr/>
          <a:lstStyle/>
          <a:p>
            <a:fld id="{A855E182-5C56-4EF6-A9F0-8655470D7349}" type="slidenum">
              <a:rPr lang="ru-RU" smtClean="0"/>
              <a:t>9</a:t>
            </a:fld>
            <a:endParaRPr lang="ru-R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280" y="404664"/>
            <a:ext cx="394716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92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3445</Words>
  <Application>Microsoft Office PowerPoint</Application>
  <PresentationFormat>Экран (4:3)</PresentationFormat>
  <Paragraphs>317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Тема: СИСТЕМЫ УПРАВЛЕНИЯ ГЛАВНЫМ ДВИГАТЕЛЕМ</vt:lpstr>
      <vt:lpstr>1. Общие сведения</vt:lpstr>
      <vt:lpstr>Презентация PowerPoint</vt:lpstr>
      <vt:lpstr>Презентация PowerPoint</vt:lpstr>
      <vt:lpstr>Презентация PowerPoint</vt:lpstr>
      <vt:lpstr>2. PCS главных судовых двигателей внутреннего сгорания (ДВС)</vt:lpstr>
      <vt:lpstr>Обобщенная блок-схема системы</vt:lpstr>
      <vt:lpstr>Презентация PowerPoint</vt:lpstr>
      <vt:lpstr>Презентация PowerPoint</vt:lpstr>
      <vt:lpstr>Презентация PowerPoint</vt:lpstr>
      <vt:lpstr>Презентация PowerPoint</vt:lpstr>
      <vt:lpstr>3. PCS малооборотного, реверсивного ДВС с ВФШ</vt:lpstr>
      <vt:lpstr>Презентация PowerPoint</vt:lpstr>
      <vt:lpstr>4. Функции системы</vt:lpstr>
      <vt:lpstr>Презентация PowerPoint</vt:lpstr>
      <vt:lpstr>5. Сигнализация и регистрация</vt:lpstr>
      <vt:lpstr>Презентация PowerPoint</vt:lpstr>
      <vt:lpstr>6. Примеры PCS</vt:lpstr>
      <vt:lpstr>Презентация PowerPoint</vt:lpstr>
      <vt:lpstr>Презентация PowerPoint</vt:lpstr>
      <vt:lpstr>Презентация PowerPoint</vt:lpstr>
      <vt:lpstr>Презентация PowerPoint</vt:lpstr>
      <vt:lpstr>Презентация PowerPoint</vt:lpstr>
      <vt:lpstr>Система « AutoChief 600»</vt:lpstr>
      <vt:lpstr>Панель управления «AutoChief 600»</vt:lpstr>
      <vt:lpstr>Блок машинного телеграфа</vt:lpstr>
      <vt:lpstr>Система обеспечения безопасности ГД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СИСТЕМЫ УПРАВЛЕНИЯ ГЛАВНЫМ ДВИГАТЕЛЕМ</dc:title>
  <dc:creator>k</dc:creator>
  <cp:lastModifiedBy>k</cp:lastModifiedBy>
  <cp:revision>53</cp:revision>
  <dcterms:created xsi:type="dcterms:W3CDTF">2020-04-01T13:09:43Z</dcterms:created>
  <dcterms:modified xsi:type="dcterms:W3CDTF">2020-04-08T14:05:47Z</dcterms:modified>
</cp:coreProperties>
</file>