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7E339-631F-4C7B-9DB9-45426D3B7352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0331-13C6-4791-B88D-37B975A8E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311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F840-67E0-41BA-AEC3-93E8B993208A}" type="datetime1">
              <a:rPr lang="ru-RU" smtClean="0"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7544-66A0-491A-871B-13085183E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794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37F2-A145-4FEC-8FEC-B05BA70ACBD7}" type="datetime1">
              <a:rPr lang="ru-RU" smtClean="0"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7544-66A0-491A-871B-13085183E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027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BF54-CB48-419A-8C85-03ACE3166525}" type="datetime1">
              <a:rPr lang="ru-RU" smtClean="0"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7544-66A0-491A-871B-13085183E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03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C3C9-2DB6-43E9-B067-9B61110E8833}" type="datetime1">
              <a:rPr lang="ru-RU" smtClean="0"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7544-66A0-491A-871B-13085183E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52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F1ED-4CF2-4BC6-8990-06657A01867E}" type="datetime1">
              <a:rPr lang="ru-RU" smtClean="0"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7544-66A0-491A-871B-13085183E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6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123E1-B273-4EE6-A50E-E4700EA0F298}" type="datetime1">
              <a:rPr lang="ru-RU" smtClean="0"/>
              <a:t>20.09.2020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7544-66A0-491A-871B-13085183E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726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D8D5-BEC5-421A-9982-2FEE214665C4}" type="datetime1">
              <a:rPr lang="ru-RU" smtClean="0"/>
              <a:t>20.09.2020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7544-66A0-491A-871B-13085183E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30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F6A9-BA2B-4608-89DC-F6D82DE8CF13}" type="datetime1">
              <a:rPr lang="ru-RU" smtClean="0"/>
              <a:t>20.09.2020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7544-66A0-491A-871B-13085183E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69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F7E6-3E36-4EE0-BF0F-38C480F7143A}" type="datetime1">
              <a:rPr lang="ru-RU" smtClean="0"/>
              <a:t>20.09.2020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7544-66A0-491A-871B-13085183E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982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1A85-8332-4C0F-B373-B3F392A3CA89}" type="datetime1">
              <a:rPr lang="ru-RU" smtClean="0"/>
              <a:t>20.09.2020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7544-66A0-491A-871B-13085183E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31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03B6-2C37-4D7F-9E40-19E884CB5599}" type="datetime1">
              <a:rPr lang="ru-RU" smtClean="0"/>
              <a:t>20.09.2020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7544-66A0-491A-871B-13085183E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16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57BDF-73CD-4409-8191-8E767C8DD9CC}" type="datetime1">
              <a:rPr lang="ru-RU" smtClean="0"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A7544-66A0-491A-871B-13085183E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5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Тема</a:t>
            </a:r>
            <a:r>
              <a:rPr lang="ru-RU" sz="3200" dirty="0">
                <a:solidFill>
                  <a:srgbClr val="FF0000"/>
                </a:solidFill>
              </a:rPr>
              <a:t>: </a:t>
            </a:r>
            <a:r>
              <a:rPr lang="ru-RU" sz="3200" b="1" dirty="0">
                <a:solidFill>
                  <a:srgbClr val="FF0000"/>
                </a:solidFill>
              </a:rPr>
              <a:t>СИСТЕМА УПРАВЛЕНИЯ ТРАЕКТОРИЕЙ СУДНА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348880"/>
            <a:ext cx="7776864" cy="328992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800" b="1" dirty="0">
                <a:solidFill>
                  <a:schemeClr val="tx1"/>
                </a:solidFill>
              </a:rPr>
              <a:t>1. Виды </a:t>
            </a:r>
            <a:r>
              <a:rPr lang="en-US" sz="2800" b="1" dirty="0">
                <a:solidFill>
                  <a:schemeClr val="tx1"/>
                </a:solidFill>
              </a:rPr>
              <a:t>TCS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2800" b="1" dirty="0">
                <a:solidFill>
                  <a:schemeClr val="tx1"/>
                </a:solidFill>
              </a:rPr>
              <a:t>2. Основные требования к Т</a:t>
            </a:r>
            <a:r>
              <a:rPr lang="en-US" sz="2800" b="1" dirty="0">
                <a:solidFill>
                  <a:schemeClr val="tx1"/>
                </a:solidFill>
              </a:rPr>
              <a:t>CS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2800" b="1" dirty="0">
                <a:solidFill>
                  <a:schemeClr val="tx1"/>
                </a:solidFill>
              </a:rPr>
              <a:t>3. Структура Т</a:t>
            </a:r>
            <a:r>
              <a:rPr lang="en-US" sz="2800" b="1" dirty="0">
                <a:solidFill>
                  <a:schemeClr val="tx1"/>
                </a:solidFill>
              </a:rPr>
              <a:t>CS</a:t>
            </a:r>
            <a:r>
              <a:rPr lang="ru-RU" sz="2800" b="1" dirty="0">
                <a:solidFill>
                  <a:schemeClr val="tx1"/>
                </a:solidFill>
              </a:rPr>
              <a:t>. </a:t>
            </a:r>
            <a:endParaRPr lang="ru-RU" sz="28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2800" b="1" dirty="0">
                <a:solidFill>
                  <a:schemeClr val="tx1"/>
                </a:solidFill>
              </a:rPr>
              <a:t>4. Алгоритмы вождения по маршруту</a:t>
            </a:r>
            <a:endParaRPr lang="ru-RU" sz="28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2800" b="1" dirty="0">
                <a:solidFill>
                  <a:schemeClr val="tx1"/>
                </a:solidFill>
              </a:rPr>
              <a:t>5. </a:t>
            </a:r>
            <a:r>
              <a:rPr lang="ru-RU" sz="2800" b="1" dirty="0" smtClean="0">
                <a:solidFill>
                  <a:schemeClr val="tx1"/>
                </a:solidFill>
              </a:rPr>
              <a:t>АР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с </a:t>
            </a:r>
            <a:r>
              <a:rPr lang="ru-RU" sz="2800" b="1" dirty="0">
                <a:solidFill>
                  <a:schemeClr val="tx1"/>
                </a:solidFill>
              </a:rPr>
              <a:t>элементами искусственного интеллекта</a:t>
            </a:r>
            <a:endParaRPr lang="ru-RU" sz="28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2800" b="1" dirty="0">
                <a:solidFill>
                  <a:schemeClr val="tx1"/>
                </a:solidFill>
              </a:rPr>
              <a:t>6. </a:t>
            </a:r>
            <a:r>
              <a:rPr lang="ru-RU" sz="2800" b="1" dirty="0" err="1" smtClean="0">
                <a:solidFill>
                  <a:schemeClr val="tx1"/>
                </a:solidFill>
              </a:rPr>
              <a:t>Адапт</a:t>
            </a:r>
            <a:r>
              <a:rPr lang="ru-RU" sz="2800" b="1" dirty="0" smtClean="0">
                <a:solidFill>
                  <a:schemeClr val="tx1"/>
                </a:solidFill>
              </a:rPr>
              <a:t>. </a:t>
            </a:r>
            <a:r>
              <a:rPr lang="ru-RU" sz="2800" b="1" dirty="0">
                <a:solidFill>
                  <a:schemeClr val="tx1"/>
                </a:solidFill>
              </a:rPr>
              <a:t>самообучающийся АР «</a:t>
            </a:r>
            <a:r>
              <a:rPr lang="en-US" sz="2800" b="1" dirty="0" err="1">
                <a:solidFill>
                  <a:schemeClr val="tx1"/>
                </a:solidFill>
              </a:rPr>
              <a:t>NAVpilot</a:t>
            </a:r>
            <a:r>
              <a:rPr lang="ru-RU" sz="2800" b="1" dirty="0">
                <a:solidFill>
                  <a:schemeClr val="tx1"/>
                </a:solidFill>
              </a:rPr>
              <a:t>-711»</a:t>
            </a:r>
            <a:endParaRPr lang="ru-RU" sz="28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</a:rPr>
              <a:t> </a:t>
            </a:r>
          </a:p>
          <a:p>
            <a:pPr algn="l">
              <a:spcBef>
                <a:spcPts val="0"/>
              </a:spcBef>
            </a:pP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7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 lnSpcReduction="10000"/>
              </a:bodyPr>
              <a:lstStyle/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800" b="1" dirty="0">
                    <a:solidFill>
                      <a:srgbClr val="C00000"/>
                    </a:solidFill>
                  </a:rPr>
                  <a:t>Виды начала поворота</a:t>
                </a:r>
              </a:p>
              <a:p>
                <a:pPr fontAlgn="base"/>
                <a:r>
                  <a:rPr lang="en-US" sz="1800" b="1" dirty="0">
                    <a:solidFill>
                      <a:srgbClr val="0070C0"/>
                    </a:solidFill>
                  </a:rPr>
                  <a:t>WOL</a:t>
                </a:r>
                <a:r>
                  <a:rPr lang="en-US" sz="1800" dirty="0"/>
                  <a:t> </a:t>
                </a:r>
                <a:r>
                  <a:rPr lang="ru-RU" sz="1800" dirty="0"/>
                  <a:t>- </a:t>
                </a:r>
                <a:r>
                  <a:rPr lang="en-US" sz="1800" dirty="0"/>
                  <a:t>Wheel Over Line </a:t>
                </a:r>
                <a:r>
                  <a:rPr lang="ru-RU" sz="1800" dirty="0"/>
                  <a:t>(Перекладка руля на линии)</a:t>
                </a:r>
              </a:p>
              <a:p>
                <a:pPr fontAlgn="base"/>
                <a:r>
                  <a:rPr lang="en-US" sz="1800" b="1" dirty="0">
                    <a:solidFill>
                      <a:srgbClr val="0070C0"/>
                    </a:solidFill>
                  </a:rPr>
                  <a:t>WOP</a:t>
                </a:r>
                <a:r>
                  <a:rPr lang="en-US" sz="1800" dirty="0"/>
                  <a:t> </a:t>
                </a:r>
                <a:r>
                  <a:rPr lang="ru-RU" sz="1800" dirty="0"/>
                  <a:t>- </a:t>
                </a:r>
                <a:r>
                  <a:rPr lang="ru-RU" sz="1800" dirty="0" err="1"/>
                  <a:t>Wheel</a:t>
                </a:r>
                <a:r>
                  <a:rPr lang="ru-RU" sz="1800" dirty="0"/>
                  <a:t> </a:t>
                </a:r>
                <a:r>
                  <a:rPr lang="ru-RU" sz="1800" dirty="0" err="1"/>
                  <a:t>Over</a:t>
                </a:r>
                <a:r>
                  <a:rPr lang="ru-RU" sz="1800" dirty="0"/>
                  <a:t> </a:t>
                </a:r>
                <a:r>
                  <a:rPr lang="ru-RU" sz="1800" dirty="0" err="1"/>
                  <a:t>Point</a:t>
                </a:r>
                <a:r>
                  <a:rPr lang="ru-RU" sz="1800" dirty="0"/>
                  <a:t> (Перекладки руля в точке)</a:t>
                </a:r>
              </a:p>
              <a:p>
                <a:r>
                  <a:rPr lang="en-US" sz="1800" b="1" dirty="0" smtClean="0">
                    <a:solidFill>
                      <a:srgbClr val="0070C0"/>
                    </a:solidFill>
                  </a:rPr>
                  <a:t>WOT</a:t>
                </a:r>
                <a:r>
                  <a:rPr lang="en-US" sz="1800" dirty="0" smtClean="0"/>
                  <a:t> </a:t>
                </a:r>
                <a:r>
                  <a:rPr lang="ru-RU" sz="1800" dirty="0"/>
                  <a:t>- </a:t>
                </a:r>
                <a:r>
                  <a:rPr lang="ru-RU" sz="1800" dirty="0" err="1"/>
                  <a:t>Wheel</a:t>
                </a:r>
                <a:r>
                  <a:rPr lang="ru-RU" sz="1800" dirty="0"/>
                  <a:t> </a:t>
                </a:r>
                <a:r>
                  <a:rPr lang="ru-RU" sz="1800" dirty="0" err="1"/>
                  <a:t>Over</a:t>
                </a:r>
                <a:r>
                  <a:rPr lang="ru-RU" sz="1800" dirty="0"/>
                  <a:t> </a:t>
                </a:r>
                <a:r>
                  <a:rPr lang="ru-RU" sz="1800" dirty="0" err="1"/>
                  <a:t>Time</a:t>
                </a:r>
                <a:r>
                  <a:rPr lang="ru-RU" sz="1800" dirty="0"/>
                  <a:t> (Перекладки руля в момент времени</a:t>
                </a:r>
                <a:r>
                  <a:rPr lang="ru-RU" sz="1800" dirty="0" smtClean="0"/>
                  <a:t>).</a:t>
                </a:r>
              </a:p>
              <a:p>
                <a:pPr marL="0" indent="360000">
                  <a:spcBef>
                    <a:spcPts val="0"/>
                  </a:spcBef>
                  <a:buNone/>
                </a:pPr>
                <a:endParaRPr lang="ru-RU" sz="1800" dirty="0"/>
              </a:p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800" dirty="0"/>
                  <a:t>Около </a:t>
                </a:r>
                <a:r>
                  <a:rPr lang="en-US" sz="1800" dirty="0"/>
                  <a:t>WPT</a:t>
                </a:r>
                <a:r>
                  <a:rPr lang="ru-RU" sz="1800" dirty="0"/>
                  <a:t> могут показываться </a:t>
                </a:r>
                <a:r>
                  <a:rPr lang="ru-RU" sz="1800" b="1" dirty="0">
                    <a:solidFill>
                      <a:srgbClr val="0070C0"/>
                    </a:solidFill>
                  </a:rPr>
                  <a:t>круги </a:t>
                </a:r>
                <a:r>
                  <a:rPr lang="ru-RU" sz="1800" b="1" i="1" dirty="0">
                    <a:solidFill>
                      <a:srgbClr val="0070C0"/>
                    </a:solidFill>
                  </a:rPr>
                  <a:t>прибытия </a:t>
                </a:r>
                <a:r>
                  <a:rPr lang="ru-RU" sz="1800" dirty="0"/>
                  <a:t>или </a:t>
                </a:r>
                <a:r>
                  <a:rPr lang="ru-RU" sz="1800" b="1" dirty="0" smtClean="0">
                    <a:solidFill>
                      <a:srgbClr val="0070C0"/>
                    </a:solidFill>
                  </a:rPr>
                  <a:t>круги </a:t>
                </a:r>
                <a:r>
                  <a:rPr lang="ru-RU" sz="1800" b="1" i="1" dirty="0" smtClean="0">
                    <a:solidFill>
                      <a:srgbClr val="0070C0"/>
                    </a:solidFill>
                  </a:rPr>
                  <a:t>эволюционного </a:t>
                </a:r>
                <a:r>
                  <a:rPr lang="ru-RU" sz="1800" b="1" i="1" dirty="0">
                    <a:solidFill>
                      <a:srgbClr val="0070C0"/>
                    </a:solidFill>
                  </a:rPr>
                  <a:t>движения</a:t>
                </a:r>
                <a:r>
                  <a:rPr lang="ru-RU" sz="1800" dirty="0"/>
                  <a:t>. Если последние перекрываются, то судно не успеет завершить поворот до начала следующего изменения </a:t>
                </a:r>
                <a:r>
                  <a:rPr lang="en-US" sz="1800" i="1" dirty="0"/>
                  <a:t>K</a:t>
                </a:r>
                <a:r>
                  <a:rPr lang="ru-RU" sz="1800" dirty="0"/>
                  <a:t>.</a:t>
                </a:r>
              </a:p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800" dirty="0"/>
                  <a:t>При движении в </a:t>
                </a:r>
                <a:r>
                  <a:rPr lang="en-US" sz="1800" dirty="0"/>
                  <a:t>HCS</a:t>
                </a:r>
                <a:r>
                  <a:rPr lang="ru-RU" sz="1800" dirty="0"/>
                  <a:t> непрерывно контролируется расстояние от места судна до активной </a:t>
                </a:r>
                <a:r>
                  <a:rPr lang="en-US" sz="1800" dirty="0"/>
                  <a:t>WPT</a:t>
                </a:r>
                <a:r>
                  <a:rPr lang="ru-RU" sz="1800" i="1" dirty="0"/>
                  <a:t>.</a:t>
                </a:r>
                <a:r>
                  <a:rPr lang="ru-RU" sz="1800" dirty="0"/>
                  <a:t> Когда оно станет равным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ru-RU" sz="1800">
                            <a:latin typeface="Cambria Math"/>
                          </a:rPr>
                          <m:t>∆</m:t>
                        </m:r>
                      </m:sub>
                    </m:sSub>
                  </m:oMath>
                </a14:m>
                <a:r>
                  <a:rPr lang="ru-RU" sz="1800" dirty="0"/>
                  <a:t>, АР дается команда выполнить поворот.</a:t>
                </a:r>
              </a:p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800" b="1" dirty="0"/>
                  <a:t> </a:t>
                </a:r>
                <a:endParaRPr lang="ru-RU" sz="1800" dirty="0"/>
              </a:p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800" b="1" dirty="0">
                    <a:solidFill>
                      <a:srgbClr val="C00000"/>
                    </a:solidFill>
                  </a:rPr>
                  <a:t>Контроль прохождения маршрута</a:t>
                </a:r>
                <a:r>
                  <a:rPr lang="ru-RU" sz="1800" b="1" dirty="0"/>
                  <a:t> </a:t>
                </a:r>
                <a:r>
                  <a:rPr lang="ru-RU" sz="1800" dirty="0"/>
                  <a:t>непрерывный. </a:t>
                </a:r>
                <a:r>
                  <a:rPr lang="en-US" sz="1800" dirty="0"/>
                  <a:t>TCS</a:t>
                </a:r>
                <a:r>
                  <a:rPr lang="en-US" sz="1800" i="1" dirty="0"/>
                  <a:t> </a:t>
                </a:r>
                <a:r>
                  <a:rPr lang="ru-RU" sz="1800" dirty="0"/>
                  <a:t>показывает: наименование маршрута, боковое смещение от линии пути (</a:t>
                </a:r>
                <a:r>
                  <a:rPr lang="en-US" sz="1800" b="1" dirty="0">
                    <a:solidFill>
                      <a:srgbClr val="0070C0"/>
                    </a:solidFill>
                  </a:rPr>
                  <a:t>XTD</a:t>
                </a:r>
                <a:r>
                  <a:rPr lang="ru-RU" sz="1800" dirty="0"/>
                  <a:t>), расстояние (</a:t>
                </a:r>
                <a:r>
                  <a:rPr lang="en-US" sz="1800" b="1" dirty="0">
                    <a:solidFill>
                      <a:srgbClr val="0070C0"/>
                    </a:solidFill>
                  </a:rPr>
                  <a:t>DTG</a:t>
                </a:r>
                <a:r>
                  <a:rPr lang="ru-RU" sz="1800" dirty="0"/>
                  <a:t>), пеленг (</a:t>
                </a:r>
                <a:r>
                  <a:rPr lang="en-US" sz="1800" b="1" dirty="0">
                    <a:solidFill>
                      <a:srgbClr val="0070C0"/>
                    </a:solidFill>
                  </a:rPr>
                  <a:t>BRN</a:t>
                </a:r>
                <a:r>
                  <a:rPr lang="ru-RU" sz="1800" dirty="0"/>
                  <a:t>) и расчетное время (</a:t>
                </a:r>
                <a:r>
                  <a:rPr lang="en-US" sz="1800" b="1" dirty="0">
                    <a:solidFill>
                      <a:srgbClr val="0070C0"/>
                    </a:solidFill>
                  </a:rPr>
                  <a:t>TTG</a:t>
                </a:r>
                <a:r>
                  <a:rPr lang="ru-RU" sz="1800" dirty="0"/>
                  <a:t>) движения до активной </a:t>
                </a:r>
                <a:r>
                  <a:rPr lang="en-US" sz="1800" dirty="0"/>
                  <a:t>WPT</a:t>
                </a:r>
                <a:r>
                  <a:rPr lang="ru-RU" sz="1800" dirty="0"/>
                  <a:t>, ожидаемое время прибытия в нее (</a:t>
                </a:r>
                <a:r>
                  <a:rPr lang="en-US" sz="1800" b="1" dirty="0">
                    <a:solidFill>
                      <a:srgbClr val="0070C0"/>
                    </a:solidFill>
                  </a:rPr>
                  <a:t>ETA</a:t>
                </a:r>
                <a:r>
                  <a:rPr lang="ru-RU" sz="1800" dirty="0"/>
                  <a:t>). Индицируются также курсы активного и следующего за ним отрезка маршрута.</a:t>
                </a:r>
              </a:p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800" dirty="0"/>
                  <a:t>При невозможности вождения по маршруту </a:t>
                </a:r>
                <a:r>
                  <a:rPr lang="en-US" sz="1800" dirty="0"/>
                  <a:t>TCS</a:t>
                </a:r>
                <a:r>
                  <a:rPr lang="ru-RU" sz="1800" dirty="0"/>
                  <a:t> переключаются в режим </a:t>
                </a:r>
                <a:r>
                  <a:rPr lang="en-US" sz="1800" dirty="0"/>
                  <a:t>HCS</a:t>
                </a:r>
                <a:r>
                  <a:rPr lang="ru-RU" sz="1800" dirty="0"/>
                  <a:t>. Если такое нарушение происходит во время поворота, то его выполнение доводится до конца, после чего система переводится в режим СК, соответствующего направлению нового отрезка маршрута.</a:t>
                </a:r>
              </a:p>
              <a:p>
                <a:pPr marL="0" indent="360000">
                  <a:spcBef>
                    <a:spcPts val="0"/>
                  </a:spcBef>
                  <a:buNone/>
                </a:pPr>
                <a:endParaRPr lang="ru-RU" sz="1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593" t="-971" r="-8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7544-66A0-491A-871B-13085183EE0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70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404664"/>
                <a:ext cx="8229600" cy="3816424"/>
              </a:xfrm>
            </p:spPr>
            <p:txBody>
              <a:bodyPr>
                <a:normAutofit lnSpcReduction="10000"/>
              </a:bodyPr>
              <a:lstStyle/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800" b="1" dirty="0">
                    <a:solidFill>
                      <a:srgbClr val="009999"/>
                    </a:solidFill>
                  </a:rPr>
                  <a:t>Режим «</a:t>
                </a:r>
                <a:r>
                  <a:rPr lang="en-US" sz="1800" b="1" dirty="0">
                    <a:solidFill>
                      <a:srgbClr val="009999"/>
                    </a:solidFill>
                  </a:rPr>
                  <a:t>Way point steering</a:t>
                </a:r>
                <a:r>
                  <a:rPr lang="ru-RU" sz="1800" b="1" dirty="0" smtClean="0">
                    <a:solidFill>
                      <a:srgbClr val="009999"/>
                    </a:solidFill>
                  </a:rPr>
                  <a:t>»</a:t>
                </a:r>
                <a:r>
                  <a:rPr lang="en-US" sz="1800" b="1" dirty="0" smtClean="0">
                    <a:solidFill>
                      <a:srgbClr val="009999"/>
                    </a:solidFill>
                  </a:rPr>
                  <a:t> (</a:t>
                </a:r>
                <a:r>
                  <a:rPr lang="en-US" sz="1800" b="1" dirty="0">
                    <a:solidFill>
                      <a:srgbClr val="009999"/>
                    </a:solidFill>
                  </a:rPr>
                  <a:t>WPS</a:t>
                </a:r>
                <a:r>
                  <a:rPr lang="en-US" sz="1800" b="1" dirty="0" smtClean="0">
                    <a:solidFill>
                      <a:srgbClr val="009999"/>
                    </a:solidFill>
                  </a:rPr>
                  <a:t>)</a:t>
                </a:r>
                <a:endParaRPr lang="ru-RU" sz="1800" dirty="0">
                  <a:solidFill>
                    <a:srgbClr val="009999"/>
                  </a:solidFill>
                </a:endParaRPr>
              </a:p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800" dirty="0"/>
                  <a:t>Задается точка </a:t>
                </a:r>
                <a:r>
                  <a:rPr lang="en-US" sz="1800" i="1" dirty="0"/>
                  <a:t>Z</a:t>
                </a:r>
                <a:r>
                  <a:rPr lang="ru-RU" sz="1800" dirty="0"/>
                  <a:t>, к которой должно идти судно. С момента включения режима </a:t>
                </a:r>
                <a:r>
                  <a:rPr lang="en-US" sz="1800" dirty="0"/>
                  <a:t>WPS TCS</a:t>
                </a:r>
                <a:r>
                  <a:rPr lang="ru-RU" sz="1800" dirty="0"/>
                  <a:t> через малый интервал времени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/>
                          </a:rPr>
                          <m:t>∆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ru-RU" sz="1800" dirty="0"/>
                  <a:t> (0,1÷1,0 с) вычисляется</a:t>
                </a:r>
                <a:r>
                  <a:rPr lang="ru-RU" sz="1800" dirty="0" smtClean="0"/>
                  <a:t> </a:t>
                </a:r>
                <a:r>
                  <a:rPr lang="ru-RU" sz="1800" dirty="0"/>
                  <a:t>пеленг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П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ru-RU" sz="1800" dirty="0"/>
                  <a:t> на точку </a:t>
                </a:r>
                <a:r>
                  <a:rPr lang="en-US" sz="1800" i="1" dirty="0"/>
                  <a:t>Z</a:t>
                </a:r>
                <a:r>
                  <a:rPr lang="ru-RU" sz="1800" dirty="0"/>
                  <a:t>, а также значения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3,</m:t>
                        </m:r>
                        <m:r>
                          <a:rPr lang="en-US" sz="1800" i="1">
                            <a:latin typeface="Cambria Math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ru-RU" sz="1800" dirty="0"/>
                  <a:t> задающей функции: </a:t>
                </a:r>
              </a:p>
              <a:p>
                <a:pPr marL="0" indent="360000">
                  <a:spcBef>
                    <a:spcPts val="0"/>
                  </a:spcBef>
                  <a:buNone/>
                </a:pPr>
                <a:r>
                  <a:rPr lang="en-US" sz="1800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/>
                              </a:rPr>
                              <m:t>П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𝐽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𝐽</m:t>
                            </m:r>
                          </m:sub>
                        </m:sSub>
                      </m:e>
                    </m:d>
                    <m:r>
                      <a:rPr lang="en-US" sz="1800" i="1">
                        <a:latin typeface="Cambria Math"/>
                      </a:rPr>
                      <m:t>&gt;</m:t>
                    </m:r>
                    <m:r>
                      <a:rPr lang="en-US" sz="1800" i="1">
                        <a:latin typeface="Cambria Math"/>
                      </a:rPr>
                      <m:t>𝛿</m:t>
                    </m:r>
                  </m:oMath>
                </a14:m>
                <a:r>
                  <a:rPr lang="en-US" sz="1800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3,</m:t>
                        </m:r>
                        <m:r>
                          <a:rPr lang="en-US" sz="1800" i="1">
                            <a:latin typeface="Cambria Math"/>
                          </a:rPr>
                          <m:t>𝐽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3,</m:t>
                        </m:r>
                        <m:r>
                          <a:rPr lang="en-US" sz="1800" i="1">
                            <a:latin typeface="Cambria Math"/>
                          </a:rPr>
                          <m:t>𝐽</m:t>
                        </m:r>
                        <m:r>
                          <a:rPr lang="en-US" sz="1800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/>
                          </a:rPr>
                          <m:t>∆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ru-RU" sz="1800" dirty="0"/>
                  <a:t> </a:t>
                </a:r>
                <a:r>
                  <a:rPr lang="en-US" sz="1800" dirty="0"/>
                  <a:t>ELSE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3,</m:t>
                        </m:r>
                        <m:r>
                          <a:rPr lang="en-US" sz="1800" i="1">
                            <a:latin typeface="Cambria Math"/>
                          </a:rPr>
                          <m:t>𝐽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П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𝐽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γ</m:t>
                    </m:r>
                  </m:oMath>
                </a14:m>
                <a:r>
                  <a:rPr lang="en-US" sz="1800" dirty="0"/>
                  <a:t>.                          </a:t>
                </a:r>
                <a:endParaRPr lang="ru-RU" sz="1800" dirty="0"/>
              </a:p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800" dirty="0"/>
                  <a:t>Здесь </a:t>
                </a:r>
                <a:r>
                  <a:rPr lang="en-US" sz="1800" dirty="0"/>
                  <a:t>δ</a:t>
                </a:r>
                <a:r>
                  <a:rPr lang="ru-RU" sz="1800" dirty="0"/>
                  <a:t> - малая величина;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ru-RU" sz="1800" dirty="0"/>
                  <a:t> - значение текущего курса.</a:t>
                </a:r>
              </a:p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800" dirty="0"/>
                  <a:t>АР вырабатывает β , чтобы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𝐽</m:t>
                        </m:r>
                      </m:sub>
                    </m:sSub>
                    <m:r>
                      <a:rPr lang="ru-RU" sz="1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3,</m:t>
                        </m:r>
                        <m:r>
                          <a:rPr lang="en-US" sz="1800" i="1">
                            <a:latin typeface="Cambria Math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ru-RU" sz="1800" dirty="0"/>
                  <a:t>. Конец поворота - момент, когда в первый раз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/>
                              </a:rPr>
                              <m:t>П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𝐽</m:t>
                            </m:r>
                          </m:sub>
                        </m:sSub>
                        <m:r>
                          <a:rPr lang="ru-RU" sz="18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𝐽</m:t>
                            </m:r>
                          </m:sub>
                        </m:sSub>
                      </m:e>
                    </m:d>
                    <m:r>
                      <a:rPr lang="ru-RU" sz="1800" i="1">
                        <a:latin typeface="Cambria Math"/>
                      </a:rPr>
                      <m:t>&lt;</m:t>
                    </m:r>
                    <m:r>
                      <a:rPr lang="en-US" sz="1800" i="1">
                        <a:latin typeface="Cambria Math"/>
                      </a:rPr>
                      <m:t>𝛿</m:t>
                    </m:r>
                  </m:oMath>
                </a14:m>
                <a:r>
                  <a:rPr lang="ru-RU" sz="1800" dirty="0"/>
                  <a:t>. После этого находятся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3,</m:t>
                        </m:r>
                        <m:r>
                          <a:rPr lang="en-US" sz="1800" i="1">
                            <a:latin typeface="Cambria Math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ru-RU" sz="1800" dirty="0"/>
                  <a:t> для следования к точке </a:t>
                </a:r>
                <a:r>
                  <a:rPr lang="en-US" sz="1800" i="1" dirty="0"/>
                  <a:t>Z</a:t>
                </a:r>
                <a:r>
                  <a:rPr lang="ru-RU" sz="1800" dirty="0"/>
                  <a:t>. Значения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П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ru-RU" sz="1800" dirty="0"/>
                  <a:t> в этом случае исправляются поправкой на угол сноса. </a:t>
                </a:r>
              </a:p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800" dirty="0"/>
                  <a:t>При сносе при удержании </a:t>
                </a:r>
                <a:r>
                  <a:rPr lang="en-US" sz="1800" i="1" dirty="0"/>
                  <a:t>K</a:t>
                </a:r>
                <a:r>
                  <a:rPr lang="ru-RU" sz="1800" dirty="0"/>
                  <a:t> на точку </a:t>
                </a:r>
                <a:r>
                  <a:rPr lang="en-US" sz="1800" i="1" dirty="0"/>
                  <a:t>Z</a:t>
                </a:r>
                <a:r>
                  <a:rPr lang="en-US" sz="1800" dirty="0"/>
                  <a:t> </a:t>
                </a:r>
                <a:r>
                  <a:rPr lang="ru-RU" sz="1800" dirty="0"/>
                  <a:t>траектория судна отклоняется от направления на </a:t>
                </a:r>
                <a:r>
                  <a:rPr lang="ru-RU" sz="1800" dirty="0" smtClean="0"/>
                  <a:t>нее </a:t>
                </a:r>
                <a:r>
                  <a:rPr lang="ru-RU" sz="1800" dirty="0"/>
                  <a:t>в конце поворота на курс к ней</a:t>
                </a:r>
                <a:r>
                  <a:rPr lang="ru-RU" sz="1800" dirty="0" smtClean="0"/>
                  <a:t>. </a:t>
                </a:r>
                <a:r>
                  <a:rPr lang="ru-RU" sz="1800" dirty="0"/>
                  <a:t>Для уменьшения такого отклонения следует учесть угол сноса. Он находится интегрированием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800">
                        <a:latin typeface="Cambria Math"/>
                      </a:rPr>
                      <m:t>γ</m:t>
                    </m:r>
                    <m:r>
                      <a:rPr lang="ru-RU" sz="1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И</m:t>
                        </m:r>
                      </m:sub>
                    </m:sSub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ru-RU" sz="18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ru-RU" sz="1800" i="1">
                            <a:latin typeface="Cambria Math"/>
                          </a:rPr>
                          <m:t>(П−</m:t>
                        </m:r>
                        <m:r>
                          <a:rPr lang="ru-RU" sz="1800" i="1">
                            <a:latin typeface="Cambria Math"/>
                          </a:rPr>
                          <m:t>𝐾</m:t>
                        </m:r>
                      </m:e>
                    </m:nary>
                    <m:r>
                      <a:rPr lang="ru-RU" sz="1800" i="1">
                        <a:latin typeface="Cambria Math"/>
                      </a:rPr>
                      <m:t>)</m:t>
                    </m:r>
                    <m:r>
                      <a:rPr lang="en-US" sz="1800" i="1">
                        <a:latin typeface="Cambria Math"/>
                      </a:rPr>
                      <m:t>𝑑𝑡</m:t>
                    </m:r>
                  </m:oMath>
                </a14:m>
                <a:r>
                  <a:rPr lang="ru-RU" sz="1800" dirty="0"/>
                  <a:t>, либо получается по данным ПИ </a:t>
                </a:r>
                <a:r>
                  <a:rPr lang="en-US" sz="1800" dirty="0"/>
                  <a:t>GPS</a:t>
                </a:r>
                <a:r>
                  <a:rPr lang="ru-RU" sz="1800" dirty="0"/>
                  <a:t>. С учетом γ на </a:t>
                </a:r>
                <a:r>
                  <a:rPr lang="en-US" sz="1800" i="1" dirty="0"/>
                  <a:t>Z</a:t>
                </a:r>
                <a:r>
                  <a:rPr lang="ru-RU" sz="1800" dirty="0"/>
                  <a:t> направляется не ДП судна, а вектор скорости его движения.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404664"/>
                <a:ext cx="8229600" cy="3816424"/>
              </a:xfrm>
              <a:blipFill rotWithShape="1">
                <a:blip r:embed="rId2"/>
                <a:stretch>
                  <a:fillRect l="-1481" t="-1438" r="-370" b="-126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09" y="4293096"/>
            <a:ext cx="4195191" cy="121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98" y="4941168"/>
            <a:ext cx="5683568" cy="125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6056" y="4305203"/>
            <a:ext cx="3491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Влияние сноса на траекторию движения судна к точке </a:t>
            </a:r>
            <a:r>
              <a:rPr lang="en-US" b="1" i="1" dirty="0">
                <a:solidFill>
                  <a:srgbClr val="7030A0"/>
                </a:solidFill>
              </a:rPr>
              <a:t>Z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4259036"/>
            <a:ext cx="2747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Поворот на курс к точке </a:t>
            </a:r>
            <a:r>
              <a:rPr lang="en-US" b="1" i="1" dirty="0">
                <a:solidFill>
                  <a:srgbClr val="7030A0"/>
                </a:solidFill>
              </a:rPr>
              <a:t>Z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7544-66A0-491A-871B-13085183EE0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44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FF"/>
                </a:solidFill>
              </a:rPr>
              <a:t>5. Авторулевые на нечеткой логике</a:t>
            </a:r>
            <a:endParaRPr lang="ru-RU" sz="2800" dirty="0">
              <a:solidFill>
                <a:srgbClr val="FF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pPr marL="0" indent="36000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9999"/>
                </a:solidFill>
              </a:rPr>
              <a:t>Основные понятия</a:t>
            </a:r>
            <a:r>
              <a:rPr lang="ru-RU" sz="1800" dirty="0"/>
              <a:t>. В рамках </a:t>
            </a:r>
            <a:r>
              <a:rPr lang="ru-RU" sz="1800" i="1" dirty="0"/>
              <a:t>Теории интеллектуального  управления </a:t>
            </a:r>
            <a:r>
              <a:rPr lang="ru-RU" sz="1800" dirty="0"/>
              <a:t>развиваются системы на нечеткой логике и с нейронным управлением. Одно из их достоинств - ненужность для решения задачи точного описания динамики ОУ. Преимущества систем на нечеткой логике по сравнению с обычными САУ - возможность: </a:t>
            </a:r>
          </a:p>
          <a:p>
            <a:pPr lvl="0">
              <a:spcBef>
                <a:spcPts val="0"/>
              </a:spcBef>
            </a:pPr>
            <a:r>
              <a:rPr lang="ru-RU" sz="1800" dirty="0"/>
              <a:t>более полного учета неточностей и неопределенностей, присущих реальной системе, путем подбора лингвистических переменных и правил логического вывода, учитывающих опыт человека и знания экспертов об ОУ;</a:t>
            </a:r>
          </a:p>
          <a:p>
            <a:pPr lvl="0">
              <a:spcBef>
                <a:spcPts val="0"/>
              </a:spcBef>
            </a:pPr>
            <a:r>
              <a:rPr lang="ru-RU" sz="1800" dirty="0"/>
              <a:t>повышения быстродействия процессов управления; </a:t>
            </a:r>
          </a:p>
          <a:p>
            <a:pPr lvl="0">
              <a:spcBef>
                <a:spcPts val="0"/>
              </a:spcBef>
            </a:pPr>
            <a:r>
              <a:rPr lang="ru-RU" sz="1800" dirty="0"/>
              <a:t>решения трудно формализуемых задач управления; </a:t>
            </a:r>
          </a:p>
          <a:p>
            <a:pPr lvl="0">
              <a:spcBef>
                <a:spcPts val="0"/>
              </a:spcBef>
            </a:pPr>
            <a:r>
              <a:rPr lang="ru-RU" sz="1800" dirty="0"/>
              <a:t>адаптации систем с ПИД-алгоритмом;</a:t>
            </a:r>
          </a:p>
          <a:p>
            <a:pPr lvl="0">
              <a:spcBef>
                <a:spcPts val="0"/>
              </a:spcBef>
            </a:pPr>
            <a:r>
              <a:rPr lang="ru-RU" sz="1800" dirty="0"/>
              <a:t>повышения эффективности фильтрации случайных возмущений; </a:t>
            </a:r>
          </a:p>
          <a:p>
            <a:pPr lvl="0">
              <a:spcBef>
                <a:spcPts val="0"/>
              </a:spcBef>
            </a:pPr>
            <a:r>
              <a:rPr lang="ru-RU" sz="1800" dirty="0"/>
              <a:t>снижения вероятности ошибочных решений.</a:t>
            </a:r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C00000"/>
                </a:solidFill>
              </a:rPr>
              <a:t>Нечеткая логика </a:t>
            </a:r>
            <a:r>
              <a:rPr lang="ru-RU" sz="1800" dirty="0"/>
              <a:t>(</a:t>
            </a:r>
            <a:r>
              <a:rPr lang="en-US" sz="1800" dirty="0"/>
              <a:t>Fuzzy logic</a:t>
            </a:r>
            <a:r>
              <a:rPr lang="ru-RU" sz="1800" dirty="0"/>
              <a:t>) соединяет принципы формальной логики с теорией вероятностей (создана </a:t>
            </a:r>
            <a:r>
              <a:rPr lang="ru-RU" sz="1800" dirty="0" err="1"/>
              <a:t>Лофти</a:t>
            </a:r>
            <a:r>
              <a:rPr lang="ru-RU" sz="1800" dirty="0"/>
              <a:t> Заде, 1965). Ее основа - теория нечетких множеств, где функция принадлежности (</a:t>
            </a:r>
            <a:r>
              <a:rPr lang="ru-RU" sz="1800" b="1" dirty="0">
                <a:solidFill>
                  <a:srgbClr val="0070C0"/>
                </a:solidFill>
              </a:rPr>
              <a:t>ФП</a:t>
            </a:r>
            <a:r>
              <a:rPr lang="ru-RU" sz="1800" dirty="0"/>
              <a:t>) элемента множеству не бинарная (да/нет), а может принимать любое значение в диапазоне 0-1. Это позволяет определять нечеткие понятия «хороший», «слабый», «около нуля» и т.д. и выполнять над такими величинами логические операции. </a:t>
            </a:r>
          </a:p>
          <a:p>
            <a:pPr marL="0" indent="360000">
              <a:lnSpc>
                <a:spcPct val="110000"/>
              </a:lnSpc>
              <a:buNone/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7544-66A0-491A-871B-13085183EE0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02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48680"/>
                <a:ext cx="8229600" cy="5577483"/>
              </a:xfrm>
            </p:spPr>
            <p:txBody>
              <a:bodyPr>
                <a:normAutofit fontScale="92500"/>
              </a:bodyPr>
              <a:lstStyle/>
              <a:p>
                <a:pPr marL="0" indent="36000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sz="1800" dirty="0"/>
                  <a:t>C</a:t>
                </a:r>
                <a:r>
                  <a:rPr lang="ru-RU" sz="1800" dirty="0" err="1"/>
                  <a:t>ловесные</a:t>
                </a:r>
                <a:r>
                  <a:rPr lang="ru-RU" sz="1800" dirty="0"/>
                  <a:t> значения параметров объекта называют </a:t>
                </a:r>
                <a:r>
                  <a:rPr lang="ru-RU" sz="1800" b="1" i="1" dirty="0"/>
                  <a:t>термами</a:t>
                </a:r>
                <a:r>
                  <a:rPr lang="ru-RU" sz="1800" dirty="0"/>
                  <a:t>, а сам объект - </a:t>
                </a:r>
                <a:r>
                  <a:rPr lang="ru-RU" sz="1800" b="1" i="1" dirty="0"/>
                  <a:t>лингвистической переменной</a:t>
                </a:r>
                <a:r>
                  <a:rPr lang="ru-RU" sz="1800" dirty="0"/>
                  <a:t> (ЛП). Например, у ЛП «</a:t>
                </a:r>
                <a:r>
                  <a:rPr lang="ru-RU" sz="1800" i="1" dirty="0"/>
                  <a:t>дистанция расхождения</a:t>
                </a:r>
                <a:r>
                  <a:rPr lang="ru-RU" sz="1800" dirty="0"/>
                  <a:t>» термы - </a:t>
                </a:r>
                <a:r>
                  <a:rPr lang="ru-RU" sz="1800" i="1" dirty="0"/>
                  <a:t>опасная</a:t>
                </a:r>
                <a:r>
                  <a:rPr lang="ru-RU" sz="1800" dirty="0"/>
                  <a:t> и </a:t>
                </a:r>
                <a:r>
                  <a:rPr lang="ru-RU" sz="1800" i="1" dirty="0"/>
                  <a:t>безопасная</a:t>
                </a:r>
                <a:r>
                  <a:rPr lang="ru-RU" sz="1800" dirty="0"/>
                  <a:t>; у ЛП «время суток» - </a:t>
                </a:r>
                <a:r>
                  <a:rPr lang="ru-RU" sz="1800" i="1" dirty="0"/>
                  <a:t>утро</a:t>
                </a:r>
                <a:r>
                  <a:rPr lang="ru-RU" sz="1800" dirty="0"/>
                  <a:t>, </a:t>
                </a:r>
                <a:r>
                  <a:rPr lang="ru-RU" sz="1800" i="1" dirty="0"/>
                  <a:t>день</a:t>
                </a:r>
                <a:r>
                  <a:rPr lang="ru-RU" sz="1800" dirty="0"/>
                  <a:t>, </a:t>
                </a:r>
                <a:r>
                  <a:rPr lang="ru-RU" sz="1800" i="1" dirty="0"/>
                  <a:t>вечер</a:t>
                </a:r>
                <a:r>
                  <a:rPr lang="ru-RU" sz="1800" dirty="0"/>
                  <a:t>, </a:t>
                </a:r>
                <a:r>
                  <a:rPr lang="ru-RU" sz="1800" i="1" dirty="0"/>
                  <a:t>ночь</a:t>
                </a:r>
                <a:r>
                  <a:rPr lang="ru-RU" sz="1800" dirty="0"/>
                  <a:t>; у ЛП «погрешность» - </a:t>
                </a:r>
                <a:r>
                  <a:rPr lang="ru-RU" sz="1800" i="1" dirty="0"/>
                  <a:t>нулевая</a:t>
                </a:r>
                <a:r>
                  <a:rPr lang="ru-RU" sz="1800" dirty="0"/>
                  <a:t>, </a:t>
                </a:r>
                <a:r>
                  <a:rPr lang="ru-RU" sz="1800" i="1" dirty="0"/>
                  <a:t>малая</a:t>
                </a:r>
                <a:r>
                  <a:rPr lang="ru-RU" sz="1800" dirty="0"/>
                  <a:t>, </a:t>
                </a:r>
                <a:r>
                  <a:rPr lang="ru-RU" sz="1800" i="1" dirty="0"/>
                  <a:t>средняя</a:t>
                </a:r>
                <a:r>
                  <a:rPr lang="ru-RU" sz="1800" dirty="0"/>
                  <a:t>, </a:t>
                </a:r>
                <a:r>
                  <a:rPr lang="ru-RU" sz="1800" i="1" dirty="0"/>
                  <a:t>большая</a:t>
                </a:r>
                <a:r>
                  <a:rPr lang="ru-RU" sz="1800" dirty="0"/>
                  <a:t>. ЛП числового параметра </a:t>
                </a:r>
                <a:r>
                  <a:rPr lang="en-US" sz="1800" i="1" dirty="0"/>
                  <a:t>x</a:t>
                </a:r>
                <a:r>
                  <a:rPr lang="en-US" sz="1800" dirty="0"/>
                  <a:t> </a:t>
                </a:r>
                <a:r>
                  <a:rPr lang="ru-RU" sz="1800" dirty="0"/>
                  <a:t>будет обозначаться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1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18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ru-RU" sz="1800" dirty="0"/>
                  <a:t>, кол-во ее термов - </a:t>
                </a:r>
                <a:r>
                  <a:rPr lang="en-US" sz="1800" i="1" dirty="0"/>
                  <a:t>n</a:t>
                </a:r>
                <a:r>
                  <a:rPr lang="ru-RU" sz="1800" dirty="0"/>
                  <a:t>, а сами термы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sz="1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ru-RU" sz="18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ru-RU" sz="18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sz="1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ru-RU" sz="18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ru-RU" sz="1800" dirty="0"/>
                  <a:t>, …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sz="1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𝐽</m:t>
                        </m:r>
                      </m:sub>
                      <m:sup>
                        <m:r>
                          <a:rPr lang="ru-RU" sz="18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ru-RU" sz="1800" dirty="0"/>
                  <a:t>, …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sz="1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ru-RU" sz="18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ru-RU" sz="1800" dirty="0"/>
                  <a:t>. Каждому терму отвечает определенное множество значений вещественного параметра </a:t>
                </a:r>
                <a:r>
                  <a:rPr lang="en-US" sz="1800" i="1" dirty="0"/>
                  <a:t>x</a:t>
                </a:r>
                <a:r>
                  <a:rPr lang="ru-RU" sz="1800" dirty="0"/>
                  <a:t>. </a:t>
                </a:r>
              </a:p>
              <a:p>
                <a:pPr marL="0" indent="36000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1800" dirty="0"/>
                  <a:t>Нечеткую границу между термами характеризуют ФП, определяющей степень принадлежности значений к терму. ФП могут быть треугольными, трапецеидальными, колоколообразными и другими. Выбор типа ФП определяется решаемой задачей. </a:t>
                </a:r>
              </a:p>
              <a:p>
                <a:pPr marL="0" indent="36000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1800" dirty="0"/>
                  <a:t>Операцию перехода от величин в области действительных чисел к их представлению ЛП с нечеткими термами называют </a:t>
                </a:r>
                <a:r>
                  <a:rPr lang="ru-RU" sz="1800" b="1" dirty="0" err="1"/>
                  <a:t>фазификацией</a:t>
                </a:r>
                <a:r>
                  <a:rPr lang="ru-RU" sz="1800" dirty="0"/>
                  <a:t> (</a:t>
                </a:r>
                <a:r>
                  <a:rPr lang="en-US" sz="1800" dirty="0" err="1"/>
                  <a:t>fz</a:t>
                </a:r>
                <a:r>
                  <a:rPr lang="ru-RU" sz="1800" dirty="0"/>
                  <a:t>), а операцию обратного перехода - </a:t>
                </a:r>
                <a:r>
                  <a:rPr lang="ru-RU" sz="1800" b="1" dirty="0" err="1"/>
                  <a:t>дефазификацией</a:t>
                </a:r>
                <a:r>
                  <a:rPr lang="ru-RU" sz="1800" dirty="0"/>
                  <a:t> (</a:t>
                </a:r>
                <a:r>
                  <a:rPr lang="en-US" sz="1800" dirty="0" err="1"/>
                  <a:t>dfz</a:t>
                </a:r>
                <a:r>
                  <a:rPr lang="ru-RU" sz="1800" dirty="0"/>
                  <a:t>)</a:t>
                </a:r>
                <a:r>
                  <a:rPr lang="ru-RU" sz="1800" i="1" dirty="0"/>
                  <a:t>.</a:t>
                </a:r>
                <a:endParaRPr lang="ru-RU" sz="1800" dirty="0"/>
              </a:p>
              <a:p>
                <a:pPr marL="0" indent="36000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fz</m:t>
                        </m:r>
                        <m:d>
                          <m:dPr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ru-RU" sz="1800">
                            <a:latin typeface="Cambria Math"/>
                          </a:rPr>
                          <m:t>=</m:t>
                        </m:r>
                        <m:r>
                          <a:rPr lang="ru-RU" sz="1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18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ru-RU" sz="1800" i="1">
                        <a:latin typeface="Cambria Math"/>
                      </a:rPr>
                      <m:t>=[</m:t>
                    </m:r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𝑥</m:t>
                        </m:r>
                        <m:r>
                          <a:rPr lang="ru-RU" sz="1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18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𝑥</m:t>
                        </m:r>
                        <m:r>
                          <a:rPr lang="ru-RU" sz="1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sz="1800" i="1">
                        <a:latin typeface="Cambria Math"/>
                      </a:rPr>
                      <m:t>… </m:t>
                    </m:r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𝑥</m:t>
                        </m:r>
                        <m:r>
                          <a:rPr lang="en-US" sz="18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ru-RU" sz="1800" i="1">
                        <a:latin typeface="Cambria Math"/>
                      </a:rPr>
                      <m:t>]</m:t>
                    </m:r>
                  </m:oMath>
                </a14:m>
                <a:r>
                  <a:rPr lang="ru-RU" sz="1800" dirty="0"/>
                  <a:t>.</a:t>
                </a:r>
              </a:p>
              <a:p>
                <a:pPr marL="0" indent="36000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1800" dirty="0"/>
                  <a:t>Операция </a:t>
                </a:r>
                <a:r>
                  <a:rPr lang="en-US" sz="1800" dirty="0" err="1"/>
                  <a:t>fz</a:t>
                </a:r>
                <a:r>
                  <a:rPr lang="ru-RU" sz="1800" dirty="0"/>
                  <a:t>, как и преобразования Лапласа и Фурье, может считаться переходом в другое пространство, в котором проще решается задача. Переход к ЛП позволяет применить для решения задачи механизм нечеткого логического вывода (МНЛВ), включающий совокупность правил «если-то». В результате задача может быть решена с помощью используемых опытными специалистами неформальных приемов.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48680"/>
                <a:ext cx="8229600" cy="5577483"/>
              </a:xfrm>
              <a:blipFill rotWithShape="1">
                <a:blip r:embed="rId2"/>
                <a:stretch>
                  <a:fillRect l="-444" t="-109" r="-8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7544-66A0-491A-871B-13085183EE0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61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Операторы </a:t>
            </a:r>
            <a:r>
              <a:rPr lang="ru-RU" sz="2800" b="1" dirty="0" err="1">
                <a:solidFill>
                  <a:srgbClr val="7030A0"/>
                </a:solidFill>
              </a:rPr>
              <a:t>фазификации</a:t>
            </a:r>
            <a:r>
              <a:rPr lang="ru-RU" sz="2800" b="1" dirty="0">
                <a:solidFill>
                  <a:srgbClr val="7030A0"/>
                </a:solidFill>
              </a:rPr>
              <a:t/>
            </a:r>
            <a:br>
              <a:rPr lang="ru-RU" sz="2800" b="1" dirty="0">
                <a:solidFill>
                  <a:srgbClr val="7030A0"/>
                </a:solidFill>
              </a:rPr>
            </a:b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7" y="980728"/>
            <a:ext cx="7647623" cy="500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7544-66A0-491A-871B-13085183EE0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93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marL="0" indent="360000">
              <a:spcBef>
                <a:spcPts val="0"/>
              </a:spcBef>
              <a:buNone/>
            </a:pPr>
            <a:r>
              <a:rPr lang="ru-RU" sz="1800" dirty="0"/>
              <a:t>МНЛВ дает решение в виде вектора степеней принадлежности выходной величины ее термам. Этот результат при передаче на отработку средств управления из нечеткого формата переводится в область действительных чисел. Для этого используется система вывода результата </a:t>
            </a:r>
            <a:r>
              <a:rPr lang="ru-RU" sz="1800" b="1" i="1" dirty="0" err="1"/>
              <a:t>Мамдани</a:t>
            </a:r>
            <a:r>
              <a:rPr lang="ru-RU" sz="1800" dirty="0"/>
              <a:t> либо </a:t>
            </a:r>
            <a:r>
              <a:rPr lang="ru-RU" sz="1800" b="1" i="1" dirty="0"/>
              <a:t>Суджено</a:t>
            </a:r>
            <a:r>
              <a:rPr lang="ru-RU" sz="1800" dirty="0"/>
              <a:t>. Согласно </a:t>
            </a:r>
            <a:r>
              <a:rPr lang="ru-RU" sz="1800" dirty="0" err="1"/>
              <a:t>Мамдани</a:t>
            </a:r>
            <a:r>
              <a:rPr lang="ru-RU" sz="1800" dirty="0"/>
              <a:t> для двух входных переменных </a:t>
            </a:r>
            <a:r>
              <a:rPr lang="en-US" sz="1800" i="1" dirty="0"/>
              <a:t>x</a:t>
            </a:r>
            <a:r>
              <a:rPr lang="ru-RU" sz="1800" dirty="0"/>
              <a:t>, </a:t>
            </a:r>
            <a:r>
              <a:rPr lang="en-US" sz="1800" i="1" dirty="0"/>
              <a:t>y</a:t>
            </a:r>
            <a:r>
              <a:rPr lang="en-US" sz="1800" dirty="0"/>
              <a:t> </a:t>
            </a:r>
            <a:r>
              <a:rPr lang="ru-RU" sz="1800" dirty="0"/>
              <a:t>правило получения выходной величины </a:t>
            </a:r>
            <a:r>
              <a:rPr lang="en-US" sz="1800" i="1" dirty="0"/>
              <a:t>z</a:t>
            </a:r>
            <a:r>
              <a:rPr lang="ru-RU" sz="1800" dirty="0"/>
              <a:t> имеет вид</a:t>
            </a:r>
          </a:p>
          <a:p>
            <a:pPr marL="0" indent="360000" algn="ctr">
              <a:spcBef>
                <a:spcPts val="0"/>
              </a:spcBef>
              <a:buNone/>
            </a:pPr>
            <a:r>
              <a:rPr lang="en-US" sz="2000" dirty="0" smtClean="0"/>
              <a:t>IF </a:t>
            </a:r>
            <a:r>
              <a:rPr lang="en-US" sz="2000" i="1" dirty="0"/>
              <a:t>x</a:t>
            </a:r>
            <a:r>
              <a:rPr lang="en-US" sz="2000" dirty="0"/>
              <a:t> is </a:t>
            </a:r>
            <a:r>
              <a:rPr lang="en-US" sz="2000" i="1" dirty="0"/>
              <a:t>A</a:t>
            </a:r>
            <a:r>
              <a:rPr lang="en-US" sz="2000" dirty="0"/>
              <a:t> and </a:t>
            </a:r>
            <a:r>
              <a:rPr lang="en-US" sz="2000" i="1" dirty="0"/>
              <a:t>y</a:t>
            </a:r>
            <a:r>
              <a:rPr lang="en-US" sz="2000" dirty="0"/>
              <a:t> is </a:t>
            </a:r>
            <a:r>
              <a:rPr lang="en-US" sz="2000" i="1" dirty="0"/>
              <a:t>B</a:t>
            </a:r>
            <a:r>
              <a:rPr lang="en-US" sz="2000" dirty="0"/>
              <a:t> THEN </a:t>
            </a:r>
            <a:r>
              <a:rPr lang="en-US" sz="2000" i="1" dirty="0"/>
              <a:t>z</a:t>
            </a:r>
            <a:r>
              <a:rPr lang="en-US" sz="2000" dirty="0"/>
              <a:t> is </a:t>
            </a:r>
            <a:r>
              <a:rPr lang="en-US" sz="2000" i="1" dirty="0"/>
              <a:t>C</a:t>
            </a:r>
            <a:r>
              <a:rPr lang="en-US" sz="2000" dirty="0"/>
              <a:t>,</a:t>
            </a:r>
            <a:endParaRPr lang="ru-RU" sz="2000" dirty="0"/>
          </a:p>
          <a:p>
            <a:pPr marL="0" indent="360000">
              <a:spcBef>
                <a:spcPts val="0"/>
              </a:spcBef>
              <a:buNone/>
            </a:pPr>
            <a:r>
              <a:rPr lang="ru-RU" sz="1800" dirty="0"/>
              <a:t>где </a:t>
            </a:r>
            <a:r>
              <a:rPr lang="en-US" sz="1800" i="1" dirty="0"/>
              <a:t>z</a:t>
            </a:r>
            <a:r>
              <a:rPr lang="en-US" sz="1800" dirty="0"/>
              <a:t> </a:t>
            </a:r>
            <a:r>
              <a:rPr lang="ru-RU" sz="1800" dirty="0"/>
              <a:t>вычисляется в четком виде с помощью методов </a:t>
            </a:r>
            <a:r>
              <a:rPr lang="ru-RU" sz="1800" dirty="0" err="1"/>
              <a:t>дефазификации</a:t>
            </a:r>
            <a:r>
              <a:rPr lang="ru-RU" sz="1800" dirty="0"/>
              <a:t>.</a:t>
            </a:r>
          </a:p>
          <a:p>
            <a:pPr marL="0" indent="360000">
              <a:spcBef>
                <a:spcPts val="0"/>
              </a:spcBef>
              <a:buNone/>
            </a:pPr>
            <a:r>
              <a:rPr lang="ru-RU" sz="1800" dirty="0"/>
              <a:t>В системе вывода Суджено </a:t>
            </a:r>
            <a:r>
              <a:rPr lang="ru-RU" sz="1800" dirty="0" err="1"/>
              <a:t>дефазификации</a:t>
            </a:r>
            <a:r>
              <a:rPr lang="ru-RU" sz="1800" dirty="0"/>
              <a:t> сводится к нахождению функции входных переменных:</a:t>
            </a:r>
          </a:p>
          <a:p>
            <a:pPr marL="0" indent="360000" algn="ctr">
              <a:spcBef>
                <a:spcPts val="0"/>
              </a:spcBef>
              <a:buNone/>
            </a:pPr>
            <a:r>
              <a:rPr lang="en-US" sz="2000" dirty="0"/>
              <a:t>IF </a:t>
            </a:r>
            <a:r>
              <a:rPr lang="en-US" sz="2000" i="1" dirty="0"/>
              <a:t>x</a:t>
            </a:r>
            <a:r>
              <a:rPr lang="en-US" sz="2000" dirty="0"/>
              <a:t> is </a:t>
            </a:r>
            <a:r>
              <a:rPr lang="en-US" sz="2000" i="1" dirty="0"/>
              <a:t>A</a:t>
            </a:r>
            <a:r>
              <a:rPr lang="en-US" sz="2000" dirty="0"/>
              <a:t> and </a:t>
            </a:r>
            <a:r>
              <a:rPr lang="en-US" sz="2000" i="1" dirty="0"/>
              <a:t>y</a:t>
            </a:r>
            <a:r>
              <a:rPr lang="en-US" sz="2000" dirty="0"/>
              <a:t> is </a:t>
            </a:r>
            <a:r>
              <a:rPr lang="en-US" sz="2000" i="1" dirty="0"/>
              <a:t>B</a:t>
            </a:r>
            <a:r>
              <a:rPr lang="en-US" sz="2000" dirty="0"/>
              <a:t> THEN </a:t>
            </a:r>
            <a:r>
              <a:rPr lang="en-US" sz="2000" i="1" dirty="0"/>
              <a:t>z=f(</a:t>
            </a:r>
            <a:r>
              <a:rPr lang="en-US" sz="2000" i="1" dirty="0" err="1"/>
              <a:t>x,y</a:t>
            </a:r>
            <a:r>
              <a:rPr lang="en-US" sz="2000" i="1" dirty="0"/>
              <a:t>),</a:t>
            </a:r>
            <a:endParaRPr lang="ru-RU" sz="2000" dirty="0"/>
          </a:p>
          <a:p>
            <a:pPr marL="0" indent="360000">
              <a:spcBef>
                <a:spcPts val="0"/>
              </a:spcBef>
              <a:buNone/>
            </a:pPr>
            <a:r>
              <a:rPr lang="ru-RU" sz="1800" dirty="0"/>
              <a:t>где </a:t>
            </a:r>
            <a:r>
              <a:rPr lang="en-US" sz="1800" i="1" dirty="0"/>
              <a:t>f</a:t>
            </a:r>
            <a:r>
              <a:rPr lang="ru-RU" sz="1800" i="1" dirty="0"/>
              <a:t>(</a:t>
            </a:r>
            <a:r>
              <a:rPr lang="en-US" sz="1800" i="1" dirty="0"/>
              <a:t>x</a:t>
            </a:r>
            <a:r>
              <a:rPr lang="ru-RU" sz="1800" i="1" dirty="0"/>
              <a:t>,</a:t>
            </a:r>
            <a:r>
              <a:rPr lang="en-US" sz="1800" i="1" dirty="0"/>
              <a:t>y</a:t>
            </a:r>
            <a:r>
              <a:rPr lang="ru-RU" sz="1800" i="1" dirty="0"/>
              <a:t>)</a:t>
            </a:r>
            <a:r>
              <a:rPr lang="ru-RU" sz="1800" dirty="0"/>
              <a:t> - четкая функция входных переменных. </a:t>
            </a:r>
            <a:endParaRPr lang="ru-RU" sz="1800" dirty="0" smtClean="0"/>
          </a:p>
          <a:p>
            <a:pPr marL="0" indent="360000">
              <a:spcBef>
                <a:spcPts val="0"/>
              </a:spcBef>
              <a:buNone/>
            </a:pPr>
            <a:endParaRPr lang="ru-RU" sz="1800" dirty="0" smtClean="0"/>
          </a:p>
          <a:p>
            <a:pPr marL="0" indent="36000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9999"/>
                </a:solidFill>
              </a:rPr>
              <a:t>Принцип работы нечеткого АР</a:t>
            </a:r>
            <a:r>
              <a:rPr lang="ru-RU" sz="1800" dirty="0"/>
              <a:t>. Одной из областей внедрения нечеткой логики являются задачи управления с высоким уровнем неопределенности и/или зашумленности (пример, управление судном в шторм). В сильный шторм ПИД-АР не справляется с управлением, и приходится переходить на ручной режим. Для малых судов этот недостаток проявляется уже при умеренном волнении. Этим </a:t>
            </a:r>
            <a:r>
              <a:rPr lang="ru-RU" sz="1800" dirty="0" smtClean="0"/>
              <a:t>объясняется, </a:t>
            </a:r>
            <a:r>
              <a:rPr lang="ru-RU" sz="1800" dirty="0"/>
              <a:t>что именно для них были созданы первые АР с нечеткой логикой. Предложено для СК  много нечетких алгоритмов, </a:t>
            </a:r>
            <a:r>
              <a:rPr lang="ru-RU" sz="1800" dirty="0" smtClean="0"/>
              <a:t>блок-схема </a:t>
            </a:r>
            <a:r>
              <a:rPr lang="en-US" sz="1800" dirty="0" smtClean="0"/>
              <a:t>HCS c </a:t>
            </a:r>
            <a:r>
              <a:rPr lang="ru-RU" sz="1800" dirty="0" smtClean="0"/>
              <a:t>одним из них </a:t>
            </a:r>
            <a:r>
              <a:rPr lang="ru-RU" sz="1800" dirty="0"/>
              <a:t>показана ниже.</a:t>
            </a:r>
          </a:p>
          <a:p>
            <a:pPr marL="0" indent="360000"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7544-66A0-491A-871B-13085183EE0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38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531" y="548680"/>
            <a:ext cx="2026568" cy="128215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7030A0"/>
                </a:solidFill>
              </a:rPr>
              <a:t>Блок-схема </a:t>
            </a:r>
            <a:r>
              <a:rPr lang="en-US" sz="2400" b="1" dirty="0">
                <a:solidFill>
                  <a:srgbClr val="7030A0"/>
                </a:solidFill>
              </a:rPr>
              <a:t>HCS</a:t>
            </a:r>
            <a:r>
              <a:rPr lang="ru-RU" sz="2400" b="1" dirty="0">
                <a:solidFill>
                  <a:srgbClr val="7030A0"/>
                </a:solidFill>
              </a:rPr>
              <a:t> с нечетким АР</a:t>
            </a:r>
            <a:br>
              <a:rPr lang="ru-RU" sz="2400" b="1" dirty="0">
                <a:solidFill>
                  <a:srgbClr val="7030A0"/>
                </a:solidFill>
              </a:rPr>
            </a:b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884" y="332656"/>
            <a:ext cx="6517005" cy="239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55" y="2942089"/>
            <a:ext cx="3775152" cy="1919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128" y="2924944"/>
            <a:ext cx="4379060" cy="193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489" y="2659778"/>
            <a:ext cx="4011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Названия термов ошибки управления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2661851"/>
            <a:ext cx="3135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Правило логического вывода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20531" y="4861567"/>
                <a:ext cx="8314295" cy="1474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/>
                <a:r>
                  <a:rPr lang="ru-RU" sz="1700" dirty="0"/>
                  <a:t>Оператором масштабирования </a:t>
                </a:r>
                <a:r>
                  <a:rPr lang="ru-RU" sz="1700" dirty="0" smtClean="0"/>
                  <a:t>ψ </a:t>
                </a:r>
                <a:r>
                  <a:rPr lang="ru-RU" sz="1700" dirty="0"/>
                  <a:t>и ε приводятся к диапазону [-3, 3]. </a:t>
                </a:r>
                <a:r>
                  <a:rPr lang="ru-RU" sz="1700" dirty="0" err="1"/>
                  <a:t>Фазификатор</a:t>
                </a:r>
                <a:r>
                  <a:rPr lang="ru-RU" sz="1700" dirty="0"/>
                  <a:t> преобразует эти значения в логические переменные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7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ru-RU" sz="1700">
                            <a:latin typeface="Cambria Math"/>
                          </a:rPr>
                          <m:t>ψ</m:t>
                        </m:r>
                      </m:e>
                      <m:sup>
                        <m:r>
                          <a:rPr lang="ru-RU" sz="17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ru-RU" sz="17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7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ru-RU" sz="1700">
                            <a:latin typeface="Cambria Math"/>
                          </a:rPr>
                          <m:t>ε</m:t>
                        </m:r>
                      </m:e>
                      <m:sup>
                        <m:r>
                          <a:rPr lang="ru-RU" sz="17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ru-RU" sz="1700" dirty="0"/>
                  <a:t> с 7 термами.</a:t>
                </a:r>
              </a:p>
              <a:p>
                <a:pPr indent="457200"/>
                <a:r>
                  <a:rPr lang="ru-RU" sz="1700" dirty="0" smtClean="0"/>
                  <a:t>В зависимости </a:t>
                </a:r>
                <a:r>
                  <a:rPr lang="ru-RU" sz="1700" dirty="0"/>
                  <a:t>от термов </a:t>
                </a:r>
                <a:r>
                  <a:rPr lang="ru-RU" sz="1700" dirty="0" err="1" smtClean="0"/>
                  <a:t>вх</a:t>
                </a:r>
                <a:r>
                  <a:rPr lang="ru-RU" sz="1700" dirty="0" smtClean="0"/>
                  <a:t>. </a:t>
                </a:r>
                <a:r>
                  <a:rPr lang="ru-RU" sz="1700" dirty="0"/>
                  <a:t>величин находятся 49 значений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7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ru-RU" sz="1700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ru-RU" sz="1700" i="1"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ru-RU" sz="17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ru-RU" sz="1700" dirty="0"/>
                  <a:t>) </a:t>
                </a:r>
                <a:r>
                  <a:rPr lang="ru-RU" sz="1700" dirty="0" err="1" smtClean="0"/>
                  <a:t>вых</a:t>
                </a:r>
                <a:r>
                  <a:rPr lang="ru-RU" sz="1700" dirty="0" smtClean="0"/>
                  <a:t>. </a:t>
                </a:r>
                <a:r>
                  <a:rPr lang="ru-RU" sz="1700" dirty="0"/>
                  <a:t>величины </a:t>
                </a:r>
                <a:r>
                  <a:rPr lang="ru-RU" sz="1700" dirty="0" smtClean="0"/>
                  <a:t>в </a:t>
                </a:r>
                <a:r>
                  <a:rPr lang="ru-RU" sz="1700" dirty="0"/>
                  <a:t>лингвистической форме. Степень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7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7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ru-RU" sz="1700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ru-RU" sz="1700" dirty="0"/>
                  <a:t> принадлежности к ним действительного значения выходной величины определяется по правилу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7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7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ru-RU" sz="17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ru-RU" sz="17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ru-RU" sz="1700">
                        <a:latin typeface="Cambria Math"/>
                      </a:rPr>
                      <m:t>min</m:t>
                    </m:r>
                    <m:r>
                      <a:rPr lang="ru-RU" sz="1700">
                        <a:latin typeface="Cambria Math"/>
                      </a:rPr>
                      <m:t>⁡</m:t>
                    </m:r>
                    <m:r>
                      <a:rPr lang="ru-RU" sz="17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ru-RU" sz="17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7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1700">
                            <a:latin typeface="Cambria Math"/>
                          </a:rPr>
                          <m:t>ψ</m:t>
                        </m:r>
                        <m:r>
                          <a:rPr lang="ru-RU" sz="17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ru-RU" sz="170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sz="17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7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1700">
                            <a:latin typeface="Cambria Math"/>
                          </a:rPr>
                          <m:t>ε</m:t>
                        </m:r>
                        <m:r>
                          <a:rPr lang="ru-RU" sz="17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ru-RU" sz="1700" i="1">
                        <a:latin typeface="Cambria Math"/>
                      </a:rPr>
                      <m:t>)</m:t>
                    </m:r>
                  </m:oMath>
                </a14:m>
                <a:r>
                  <a:rPr lang="ru-RU" sz="1700" dirty="0"/>
                  <a:t>.</a:t>
                </a: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31" y="4861567"/>
                <a:ext cx="8314295" cy="1474571"/>
              </a:xfrm>
              <a:prstGeom prst="rect">
                <a:avLst/>
              </a:prstGeom>
              <a:blipFill rotWithShape="1">
                <a:blip r:embed="rId5"/>
                <a:stretch>
                  <a:fillRect l="-513" t="-1245" r="-513" b="-37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7544-66A0-491A-871B-13085183EE0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01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800" dirty="0" smtClean="0"/>
                  <a:t>В </a:t>
                </a:r>
                <a:r>
                  <a:rPr lang="ru-RU" sz="1800" dirty="0"/>
                  <a:t>рассматриваемом АР используется система вывода Суджено. Согласно ей сначала значениям выходной величины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8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ru-RU" sz="18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ru-RU" sz="1800" dirty="0"/>
                  <a:t> ставятся в соответствие значения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ru-RU" sz="1800" dirty="0"/>
                  <a:t> согласно правилу:</a:t>
                </a:r>
              </a:p>
              <a:p>
                <a:pPr marL="0" indent="360000" algn="ctr">
                  <a:spcBef>
                    <a:spcPts val="0"/>
                  </a:spcBef>
                  <a:buNone/>
                </a:pPr>
                <a:r>
                  <a:rPr lang="en-US" sz="1800" dirty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8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en-US" sz="18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800" dirty="0"/>
                  <a:t> is </a:t>
                </a:r>
                <a:r>
                  <a:rPr lang="en-US" sz="1800" b="1" dirty="0"/>
                  <a:t>NB</a:t>
                </a:r>
                <a:r>
                  <a:rPr lang="en-US" sz="1800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=−3</m:t>
                    </m:r>
                  </m:oMath>
                </a14:m>
                <a:r>
                  <a:rPr lang="en-US" sz="1800" dirty="0"/>
                  <a:t>;   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8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en-US" sz="18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800" dirty="0"/>
                  <a:t> is </a:t>
                </a:r>
                <a:r>
                  <a:rPr lang="en-US" sz="1800" b="1" dirty="0"/>
                  <a:t>NM</a:t>
                </a:r>
                <a:r>
                  <a:rPr lang="en-US" sz="1800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=−2</m:t>
                    </m:r>
                  </m:oMath>
                </a14:m>
                <a:r>
                  <a:rPr lang="en-US" sz="1800" dirty="0"/>
                  <a:t>; …</a:t>
                </a:r>
                <a:endParaRPr lang="ru-RU" sz="1800" dirty="0"/>
              </a:p>
              <a:p>
                <a:pPr marL="0" indent="360000" algn="ctr">
                  <a:spcBef>
                    <a:spcPts val="0"/>
                  </a:spcBef>
                  <a:buNone/>
                </a:pPr>
                <a:r>
                  <a:rPr lang="en-US" sz="1800" dirty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8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en-US" sz="18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ru-RU" sz="1800" dirty="0"/>
                  <a:t> </a:t>
                </a:r>
                <a:r>
                  <a:rPr lang="en-US" sz="1800" dirty="0"/>
                  <a:t>is </a:t>
                </a:r>
                <a:r>
                  <a:rPr lang="en-US" sz="1800" b="1" dirty="0"/>
                  <a:t>PB</a:t>
                </a:r>
                <a:r>
                  <a:rPr lang="en-US" sz="1800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=3</m:t>
                    </m:r>
                  </m:oMath>
                </a14:m>
                <a:r>
                  <a:rPr lang="en-US" sz="1800" dirty="0"/>
                  <a:t>.</a:t>
                </a:r>
                <a:endParaRPr lang="ru-RU" sz="1800" dirty="0"/>
              </a:p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800" dirty="0"/>
                  <a:t>Масштабированное значение выходной величины</a:t>
                </a:r>
              </a:p>
              <a:p>
                <a:pPr marL="0" indent="36000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ru-RU" sz="1800">
                                <a:latin typeface="Cambria Math"/>
                              </a:rPr>
                              <m:t>β</m:t>
                            </m:r>
                          </m:e>
                        </m:acc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𝑈</m:t>
                        </m:r>
                      </m:sub>
                    </m:sSub>
                    <m:r>
                      <a:rPr lang="ru-RU" sz="1800" i="1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ru-RU" sz="1800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ru-RU" sz="1800" i="1">
                                <a:latin typeface="Cambria Math"/>
                              </a:rPr>
                              <m:t>𝑖</m:t>
                            </m:r>
                            <m:r>
                              <a:rPr lang="ru-RU" sz="18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ru-RU" sz="1800" i="1">
                                <a:latin typeface="Cambria Math"/>
                              </a:rPr>
                              <m:t>7</m:t>
                            </m:r>
                          </m:sup>
                          <m:e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ru-RU" sz="18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ru-RU" sz="18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ru-RU" sz="1800" i="1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ru-RU" sz="1800" i="1">
                                    <a:latin typeface="Cambria Math"/>
                                  </a:rPr>
                                  <m:t>7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ru-RU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undOvr"/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ru-RU" sz="1800" i="1">
                                <a:latin typeface="Cambria Math"/>
                              </a:rPr>
                              <m:t>𝑖</m:t>
                            </m:r>
                            <m:r>
                              <a:rPr lang="ru-RU" sz="18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ru-RU" sz="1800" i="1">
                                <a:latin typeface="Cambria Math"/>
                              </a:rPr>
                              <m:t>7</m:t>
                            </m:r>
                          </m:sup>
                          <m:e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ru-RU" sz="18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ru-RU" sz="18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ru-RU" sz="1800" i="1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ru-RU" sz="1800" i="1">
                                    <a:latin typeface="Cambria Math"/>
                                  </a:rPr>
                                  <m:t>7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ru-RU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den>
                    </m:f>
                  </m:oMath>
                </a14:m>
                <a:r>
                  <a:rPr lang="ru-RU" sz="1800" dirty="0"/>
                  <a:t>.</a:t>
                </a:r>
              </a:p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800" dirty="0"/>
                  <a:t>По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ru-RU" sz="1800">
                                <a:latin typeface="Cambria Math"/>
                              </a:rPr>
                              <m:t>β</m:t>
                            </m:r>
                          </m:e>
                        </m:acc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ru-RU" sz="1800" dirty="0"/>
                  <a:t> с помощью масштабного </a:t>
                </a:r>
                <a:r>
                  <a:rPr lang="ru-RU" sz="1800" dirty="0" err="1"/>
                  <a:t>кф</a:t>
                </a:r>
                <a:r>
                  <a:rPr lang="ru-RU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β</m:t>
                        </m:r>
                      </m:sub>
                    </m:sSub>
                  </m:oMath>
                </a14:m>
                <a:r>
                  <a:rPr lang="ru-RU" sz="1800" dirty="0"/>
                  <a:t> находится угол руля: .</a:t>
                </a:r>
              </a:p>
              <a:p>
                <a:pPr marL="0" indent="36000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𝑈</m:t>
                        </m:r>
                      </m:sub>
                    </m:sSub>
                    <m:r>
                      <a:rPr lang="ru-RU" sz="1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β</m:t>
                        </m:r>
                      </m:sub>
                    </m:sSub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ru-RU" sz="1800">
                                <a:latin typeface="Cambria Math"/>
                              </a:rPr>
                              <m:t>β</m:t>
                            </m:r>
                          </m:e>
                        </m:acc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ru-RU" sz="1800" dirty="0"/>
                  <a:t>.</a:t>
                </a:r>
              </a:p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800" b="1" dirty="0"/>
                  <a:t>Адаптация нечетких АР</a:t>
                </a:r>
                <a:r>
                  <a:rPr lang="ru-RU" sz="1800" dirty="0"/>
                  <a:t>. Для улучшения качества управления могут изменяться: масштабные </a:t>
                </a:r>
                <a:r>
                  <a:rPr lang="ru-RU" sz="1800" dirty="0" err="1"/>
                  <a:t>кф</a:t>
                </a:r>
                <a:r>
                  <a:rPr lang="ru-RU" sz="1800" dirty="0"/>
                  <a:t>-ты, ФП, правила логического вывода. АР с подстраиваемыми первыми двумя факторами называются </a:t>
                </a:r>
                <a:r>
                  <a:rPr lang="ru-RU" sz="1800" b="1" i="1" dirty="0"/>
                  <a:t>самонастраивающимися</a:t>
                </a:r>
                <a:r>
                  <a:rPr lang="ru-RU" sz="1800" dirty="0"/>
                  <a:t>. </a:t>
                </a:r>
              </a:p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800" dirty="0"/>
                  <a:t>АР, в которых модифицируются правила «если-то» логического вывода, называются </a:t>
                </a:r>
                <a:r>
                  <a:rPr lang="ru-RU" sz="1800" b="1" i="1" dirty="0"/>
                  <a:t>самоорганизующимися</a:t>
                </a:r>
                <a:r>
                  <a:rPr lang="ru-RU" sz="1800" dirty="0"/>
                  <a:t>. </a:t>
                </a:r>
              </a:p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800" dirty="0"/>
                  <a:t>Примеры АР с нечеткой логикой: </a:t>
                </a:r>
                <a:r>
                  <a:rPr lang="en-US" sz="1800" i="1" dirty="0" err="1"/>
                  <a:t>Navipilot</a:t>
                </a:r>
                <a:r>
                  <a:rPr lang="en-US" sz="1800" i="1" dirty="0"/>
                  <a:t> AD II </a:t>
                </a:r>
                <a:r>
                  <a:rPr lang="ru-RU" sz="1800" dirty="0"/>
                  <a:t>фирмы </a:t>
                </a:r>
                <a:r>
                  <a:rPr lang="en-US" sz="1800" dirty="0"/>
                  <a:t>Sperry Marine</a:t>
                </a:r>
                <a:r>
                  <a:rPr lang="ru-RU" sz="1800" dirty="0"/>
                  <a:t>,  </a:t>
                </a:r>
                <a:r>
                  <a:rPr lang="en-US" sz="1800" i="1" dirty="0" err="1"/>
                  <a:t>NAVpilot</a:t>
                </a:r>
                <a:r>
                  <a:rPr lang="ru-RU" sz="1800" i="1" dirty="0"/>
                  <a:t> 500</a:t>
                </a:r>
                <a:r>
                  <a:rPr lang="ru-RU" sz="1800" dirty="0"/>
                  <a:t> и </a:t>
                </a:r>
                <a:r>
                  <a:rPr lang="en-US" sz="1800" i="1" dirty="0" err="1"/>
                  <a:t>NAVpilot</a:t>
                </a:r>
                <a:r>
                  <a:rPr lang="ru-RU" sz="1800" i="1" dirty="0"/>
                  <a:t>-711</a:t>
                </a:r>
                <a:r>
                  <a:rPr lang="ru-RU" sz="1800" b="1" dirty="0"/>
                  <a:t> </a:t>
                </a:r>
                <a:r>
                  <a:rPr lang="ru-RU" sz="1800" dirty="0"/>
                  <a:t>фирмы </a:t>
                </a:r>
                <a:r>
                  <a:rPr lang="en-US" sz="1800" dirty="0" err="1"/>
                  <a:t>Furuno</a:t>
                </a:r>
                <a:r>
                  <a:rPr lang="ru-RU" sz="1800" dirty="0"/>
                  <a:t>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593" t="-5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7544-66A0-491A-871B-13085183EE0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77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FF"/>
                </a:solidFill>
              </a:rPr>
              <a:t>6. Адаптивный самообучающийся АР «</a:t>
            </a:r>
            <a:r>
              <a:rPr lang="en-US" sz="2800" b="1" dirty="0" err="1">
                <a:solidFill>
                  <a:srgbClr val="FF00FF"/>
                </a:solidFill>
              </a:rPr>
              <a:t>NAVpilot</a:t>
            </a:r>
            <a:r>
              <a:rPr lang="ru-RU" sz="2800" b="1" dirty="0">
                <a:solidFill>
                  <a:srgbClr val="FF00FF"/>
                </a:solidFill>
              </a:rPr>
              <a:t>-711</a:t>
            </a:r>
            <a:r>
              <a:rPr lang="ru-RU" sz="2800" b="1" dirty="0" smtClean="0">
                <a:solidFill>
                  <a:srgbClr val="FF00FF"/>
                </a:solidFill>
              </a:rPr>
              <a:t>»</a:t>
            </a:r>
            <a:endParaRPr lang="ru-RU" sz="2800" dirty="0">
              <a:solidFill>
                <a:srgbClr val="FF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25144"/>
            <a:ext cx="8229600" cy="1296144"/>
          </a:xfrm>
        </p:spPr>
        <p:txBody>
          <a:bodyPr>
            <a:normAutofit/>
          </a:bodyPr>
          <a:lstStyle/>
          <a:p>
            <a:pPr marL="0" indent="360000">
              <a:spcBef>
                <a:spcPts val="0"/>
              </a:spcBef>
              <a:buNone/>
            </a:pPr>
            <a:r>
              <a:rPr lang="ru-RU" sz="1800" dirty="0"/>
              <a:t>Оснащен самообучающимся и адаптивным программным алгоритмом для точной СК. </a:t>
            </a:r>
            <a:r>
              <a:rPr lang="ru-RU" sz="1800" dirty="0" smtClean="0"/>
              <a:t>Настраивается </a:t>
            </a:r>
            <a:r>
              <a:rPr lang="ru-RU" sz="1800" dirty="0"/>
              <a:t>динамически в зависимости от скорости судна, дифферента, осадки, влияния ветра и </a:t>
            </a:r>
            <a:r>
              <a:rPr lang="ru-RU" sz="1800" dirty="0" smtClean="0"/>
              <a:t>течения, </a:t>
            </a:r>
            <a:r>
              <a:rPr lang="ru-RU" sz="1800" dirty="0"/>
              <a:t>погоды и др. Настройки сохраняются в памяти АР и постоянно оптимизируются.</a:t>
            </a:r>
          </a:p>
          <a:p>
            <a:pPr marL="0" indent="360000">
              <a:spcBef>
                <a:spcPts val="0"/>
              </a:spcBef>
              <a:buNone/>
            </a:pPr>
            <a:endParaRPr lang="ru-RU" sz="1800" dirty="0"/>
          </a:p>
        </p:txBody>
      </p:sp>
      <p:pic>
        <p:nvPicPr>
          <p:cNvPr id="4" name="Picture 7" descr="Картинки по запросу furuno navpilot 711 autopilo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9" t="5896" r="17267" b="2090"/>
          <a:stretch/>
        </p:blipFill>
        <p:spPr bwMode="auto">
          <a:xfrm>
            <a:off x="683566" y="1124744"/>
            <a:ext cx="3114986" cy="32603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98552" y="1127615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000"/>
            <a:r>
              <a:rPr lang="ru-RU" b="1" dirty="0" smtClean="0"/>
              <a:t>Предназначен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smtClean="0"/>
              <a:t>судов </a:t>
            </a:r>
            <a:r>
              <a:rPr lang="ru-RU" dirty="0"/>
              <a:t>длиной 6-24 м. с макс. </a:t>
            </a:r>
            <a:r>
              <a:rPr lang="en-US" i="1" dirty="0"/>
              <a:t>V</a:t>
            </a:r>
            <a:r>
              <a:rPr lang="ru-RU" dirty="0"/>
              <a:t> до 40 </a:t>
            </a:r>
            <a:r>
              <a:rPr lang="ru-RU" dirty="0" err="1"/>
              <a:t>узл</a:t>
            </a:r>
            <a:r>
              <a:rPr lang="ru-RU" dirty="0"/>
              <a:t>. </a:t>
            </a:r>
            <a:endParaRPr lang="ru-RU" dirty="0" smtClean="0"/>
          </a:p>
          <a:p>
            <a:pPr indent="360000"/>
            <a:r>
              <a:rPr lang="ru-RU" b="1" dirty="0" smtClean="0"/>
              <a:t>Комплект</a:t>
            </a:r>
            <a:r>
              <a:rPr lang="ru-RU" dirty="0"/>
              <a:t>: модуль управления; блок процессора; выносные пульты</a:t>
            </a:r>
            <a:r>
              <a:rPr lang="ru-RU" dirty="0" smtClean="0"/>
              <a:t>.</a:t>
            </a:r>
          </a:p>
          <a:p>
            <a:pPr indent="360000"/>
            <a:r>
              <a:rPr lang="ru-RU" b="1" dirty="0"/>
              <a:t>Датчики информации:</a:t>
            </a:r>
            <a:endParaRPr lang="ru-RU" dirty="0"/>
          </a:p>
          <a:p>
            <a:pPr lvl="0"/>
            <a:r>
              <a:rPr lang="ru-RU" b="1" dirty="0"/>
              <a:t>ГК</a:t>
            </a:r>
            <a:r>
              <a:rPr lang="ru-RU" dirty="0"/>
              <a:t>, спутниковый </a:t>
            </a:r>
            <a:r>
              <a:rPr lang="ru-RU" dirty="0" smtClean="0"/>
              <a:t>компас или </a:t>
            </a:r>
            <a:r>
              <a:rPr lang="ru-RU" dirty="0"/>
              <a:t>ФМК;</a:t>
            </a:r>
          </a:p>
          <a:p>
            <a:pPr lvl="0"/>
            <a:r>
              <a:rPr lang="ru-RU" b="1" dirty="0"/>
              <a:t>DGPS</a:t>
            </a:r>
            <a:r>
              <a:rPr lang="ru-RU" dirty="0"/>
              <a:t>;</a:t>
            </a:r>
          </a:p>
          <a:p>
            <a:pPr lvl="0"/>
            <a:r>
              <a:rPr lang="ru-RU" b="1" dirty="0"/>
              <a:t>Лаг</a:t>
            </a:r>
            <a:r>
              <a:rPr lang="ru-RU" dirty="0"/>
              <a:t> (относительно воды);</a:t>
            </a:r>
          </a:p>
          <a:p>
            <a:pPr lvl="0"/>
            <a:r>
              <a:rPr lang="ru-RU" b="1" dirty="0"/>
              <a:t>Эхолот</a:t>
            </a:r>
            <a:r>
              <a:rPr lang="ru-RU" dirty="0"/>
              <a:t>;</a:t>
            </a:r>
          </a:p>
          <a:p>
            <a:pPr lvl="0"/>
            <a:r>
              <a:rPr lang="ru-RU" b="1" dirty="0"/>
              <a:t>ДУС</a:t>
            </a:r>
            <a:r>
              <a:rPr lang="ru-RU" dirty="0"/>
              <a:t> (</a:t>
            </a:r>
            <a:r>
              <a:rPr lang="ru-RU" dirty="0" err="1"/>
              <a:t>Rate-Of-Turn</a:t>
            </a:r>
            <a:r>
              <a:rPr lang="ru-RU" dirty="0"/>
              <a:t>)</a:t>
            </a:r>
          </a:p>
          <a:p>
            <a:pPr lvl="0"/>
            <a:r>
              <a:rPr lang="ru-RU" b="1" dirty="0"/>
              <a:t>Анемометр </a:t>
            </a:r>
            <a:r>
              <a:rPr lang="ru-RU" dirty="0"/>
              <a:t>для режима </a:t>
            </a:r>
            <a:r>
              <a:rPr lang="en-US" dirty="0"/>
              <a:t>WIND</a:t>
            </a:r>
            <a:r>
              <a:rPr lang="ru-RU" dirty="0"/>
              <a:t> (для парусных судов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7544-66A0-491A-871B-13085183EE0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98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pPr marL="0" indent="36000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C00000"/>
                </a:solidFill>
              </a:rPr>
              <a:t>Основные режимы управления</a:t>
            </a:r>
            <a:r>
              <a:rPr lang="ru-RU" sz="1800" b="1" dirty="0"/>
              <a:t>:</a:t>
            </a:r>
            <a:endParaRPr lang="ru-RU" sz="1800" dirty="0"/>
          </a:p>
          <a:p>
            <a:pPr>
              <a:spcBef>
                <a:spcPts val="0"/>
              </a:spcBef>
            </a:pPr>
            <a:r>
              <a:rPr lang="en-US" sz="1800" b="1" dirty="0"/>
              <a:t>STBY</a:t>
            </a:r>
            <a:r>
              <a:rPr lang="ru-RU" sz="1800" dirty="0"/>
              <a:t> (</a:t>
            </a:r>
            <a:r>
              <a:rPr lang="en-US" sz="1800" dirty="0"/>
              <a:t>manual</a:t>
            </a:r>
            <a:r>
              <a:rPr lang="ru-RU" sz="1800" dirty="0"/>
              <a:t>) – ручной; </a:t>
            </a:r>
          </a:p>
          <a:p>
            <a:pPr>
              <a:spcBef>
                <a:spcPts val="0"/>
              </a:spcBef>
            </a:pPr>
            <a:r>
              <a:rPr lang="en-US" sz="1800" b="1" dirty="0"/>
              <a:t>AUTO</a:t>
            </a:r>
            <a:r>
              <a:rPr lang="ru-RU" sz="1800" dirty="0"/>
              <a:t> – авто стабилизации а) курса, б) ПУ (подключен ПИ </a:t>
            </a:r>
            <a:r>
              <a:rPr lang="en-US" sz="1800" dirty="0"/>
              <a:t>GPS</a:t>
            </a:r>
            <a:r>
              <a:rPr lang="ru-RU" sz="1800" dirty="0"/>
              <a:t>);  </a:t>
            </a:r>
          </a:p>
          <a:p>
            <a:pPr>
              <a:spcBef>
                <a:spcPts val="0"/>
              </a:spcBef>
            </a:pPr>
            <a:r>
              <a:rPr lang="en-US" sz="1800" b="1" dirty="0"/>
              <a:t>NAV</a:t>
            </a:r>
            <a:r>
              <a:rPr lang="ru-RU" sz="1800" dirty="0"/>
              <a:t> – управления траекторией (тип: </a:t>
            </a:r>
            <a:r>
              <a:rPr lang="en-US" sz="1800" dirty="0"/>
              <a:t>XTE</a:t>
            </a:r>
            <a:r>
              <a:rPr lang="ru-RU" sz="1800" dirty="0"/>
              <a:t> или </a:t>
            </a:r>
            <a:r>
              <a:rPr lang="en-US" sz="1800" dirty="0"/>
              <a:t>Course</a:t>
            </a:r>
            <a:r>
              <a:rPr lang="ru-RU" sz="1800" dirty="0"/>
              <a:t>-</a:t>
            </a:r>
            <a:r>
              <a:rPr lang="en-US" sz="1800" dirty="0"/>
              <a:t>To</a:t>
            </a:r>
            <a:r>
              <a:rPr lang="ru-RU" sz="1800" dirty="0"/>
              <a:t>-</a:t>
            </a:r>
            <a:r>
              <a:rPr lang="en-US" sz="1800" dirty="0" smtClean="0"/>
              <a:t>Steer</a:t>
            </a:r>
            <a:r>
              <a:rPr lang="ru-RU" sz="1800" dirty="0" smtClean="0"/>
              <a:t>, </a:t>
            </a:r>
            <a:r>
              <a:rPr lang="ru-RU" sz="1800" dirty="0"/>
              <a:t>переключение </a:t>
            </a:r>
            <a:r>
              <a:rPr lang="en-US" sz="1800" dirty="0"/>
              <a:t>WPT</a:t>
            </a:r>
            <a:r>
              <a:rPr lang="ru-RU" sz="1800" dirty="0"/>
              <a:t>: </a:t>
            </a:r>
            <a:r>
              <a:rPr lang="en-US" sz="1800" dirty="0"/>
              <a:t>AUTO</a:t>
            </a:r>
            <a:r>
              <a:rPr lang="ru-RU" sz="1800" dirty="0"/>
              <a:t> или </a:t>
            </a:r>
            <a:r>
              <a:rPr lang="en-US" sz="1800" dirty="0"/>
              <a:t>MANUAL</a:t>
            </a:r>
            <a:r>
              <a:rPr lang="ru-RU" sz="1800" dirty="0"/>
              <a:t> </a:t>
            </a:r>
            <a:r>
              <a:rPr lang="en-US" sz="1800" dirty="0" smtClean="0"/>
              <a:t>- PRESS </a:t>
            </a:r>
            <a:r>
              <a:rPr lang="en-US" sz="1800" dirty="0"/>
              <a:t>KEY</a:t>
            </a:r>
            <a:r>
              <a:rPr lang="ru-RU" sz="1800" dirty="0"/>
              <a:t>); </a:t>
            </a:r>
          </a:p>
          <a:p>
            <a:pPr>
              <a:spcBef>
                <a:spcPts val="0"/>
              </a:spcBef>
            </a:pPr>
            <a:r>
              <a:rPr lang="en-US" sz="1800" b="1" dirty="0"/>
              <a:t>TURN</a:t>
            </a:r>
            <a:r>
              <a:rPr lang="ru-RU" sz="1800" dirty="0"/>
              <a:t> - изменения курса; </a:t>
            </a:r>
          </a:p>
          <a:p>
            <a:pPr>
              <a:spcBef>
                <a:spcPts val="0"/>
              </a:spcBef>
            </a:pPr>
            <a:r>
              <a:rPr lang="en-US" sz="1800" b="1" dirty="0"/>
              <a:t>FishHunter</a:t>
            </a:r>
            <a:r>
              <a:rPr lang="ru-RU" sz="1800" dirty="0"/>
              <a:t> – лова рыбы; </a:t>
            </a:r>
          </a:p>
          <a:p>
            <a:pPr>
              <a:spcBef>
                <a:spcPts val="0"/>
              </a:spcBef>
            </a:pPr>
            <a:r>
              <a:rPr lang="en-US" sz="1800" b="1" dirty="0"/>
              <a:t>DODGE</a:t>
            </a:r>
            <a:r>
              <a:rPr lang="ru-RU" sz="1800" dirty="0"/>
              <a:t> – срочного изменения курса; </a:t>
            </a:r>
          </a:p>
          <a:p>
            <a:pPr>
              <a:spcBef>
                <a:spcPts val="0"/>
              </a:spcBef>
            </a:pPr>
            <a:r>
              <a:rPr lang="en-US" sz="1800" b="1" dirty="0"/>
              <a:t>REMOTE</a:t>
            </a:r>
            <a:r>
              <a:rPr lang="ru-RU" sz="1800" dirty="0"/>
              <a:t> – дистанционного управления; </a:t>
            </a:r>
          </a:p>
          <a:p>
            <a:pPr>
              <a:spcBef>
                <a:spcPts val="0"/>
              </a:spcBef>
            </a:pPr>
            <a:r>
              <a:rPr lang="en-US" sz="1800" b="1" dirty="0"/>
              <a:t>WIND</a:t>
            </a:r>
            <a:r>
              <a:rPr lang="ru-RU" sz="1800" dirty="0"/>
              <a:t> – удержания КУ ветра (для парусных судов)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 </a:t>
            </a:r>
          </a:p>
          <a:p>
            <a:pPr marL="0" indent="360000">
              <a:spcBef>
                <a:spcPts val="0"/>
              </a:spcBef>
              <a:buNone/>
            </a:pPr>
            <a:r>
              <a:rPr lang="ru-RU" sz="1800" dirty="0"/>
              <a:t>В режиме </a:t>
            </a:r>
            <a:r>
              <a:rPr lang="en-US" sz="1800" b="1" dirty="0" smtClean="0">
                <a:solidFill>
                  <a:srgbClr val="0070C0"/>
                </a:solidFill>
              </a:rPr>
              <a:t>AUTO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/>
              <a:t>стабилизируется </a:t>
            </a:r>
            <a:r>
              <a:rPr lang="ru-RU" sz="1800" i="1" dirty="0" smtClean="0"/>
              <a:t>К</a:t>
            </a:r>
            <a:r>
              <a:rPr lang="ru-RU" sz="1800" dirty="0" smtClean="0"/>
              <a:t>, </a:t>
            </a:r>
            <a:r>
              <a:rPr lang="ru-RU" sz="1800" dirty="0"/>
              <a:t>судно может отклониться от линии пути </a:t>
            </a:r>
            <a:r>
              <a:rPr lang="ru-RU" sz="1800" dirty="0" smtClean="0"/>
              <a:t>из-за </a:t>
            </a:r>
            <a:r>
              <a:rPr lang="ru-RU" sz="1800" dirty="0"/>
              <a:t>течения и ветра. В </a:t>
            </a:r>
            <a:r>
              <a:rPr lang="en-US" sz="1800" b="1" dirty="0" smtClean="0">
                <a:solidFill>
                  <a:srgbClr val="0070C0"/>
                </a:solidFill>
              </a:rPr>
              <a:t>ADVANCED </a:t>
            </a:r>
            <a:r>
              <a:rPr lang="en-US" sz="1800" b="1" dirty="0">
                <a:solidFill>
                  <a:srgbClr val="0070C0"/>
                </a:solidFill>
              </a:rPr>
              <a:t>AUTO </a:t>
            </a:r>
            <a:r>
              <a:rPr lang="ru-RU" sz="1800" dirty="0"/>
              <a:t>стабилизируется </a:t>
            </a:r>
            <a:r>
              <a:rPr lang="ru-RU" sz="1800" dirty="0" smtClean="0"/>
              <a:t>ПУ.</a:t>
            </a:r>
            <a:endParaRPr lang="ru-RU" sz="1800" dirty="0"/>
          </a:p>
          <a:p>
            <a:pPr marL="0" indent="360000">
              <a:spcBef>
                <a:spcPts val="0"/>
              </a:spcBef>
              <a:buNone/>
            </a:pPr>
            <a:r>
              <a:rPr lang="ru-RU" sz="1800" dirty="0"/>
              <a:t>В режиме </a:t>
            </a:r>
            <a:r>
              <a:rPr lang="en-US" sz="1800" b="1" dirty="0">
                <a:solidFill>
                  <a:srgbClr val="00B050"/>
                </a:solidFill>
              </a:rPr>
              <a:t>NAV</a:t>
            </a:r>
            <a:r>
              <a:rPr lang="en-US" sz="1800" b="1" dirty="0"/>
              <a:t> </a:t>
            </a:r>
            <a:r>
              <a:rPr lang="ru-RU" sz="1800" dirty="0"/>
              <a:t>а) движение к текущей </a:t>
            </a:r>
            <a:r>
              <a:rPr lang="en-US" sz="1800" dirty="0"/>
              <a:t>WPT </a:t>
            </a:r>
            <a:r>
              <a:rPr lang="ru-RU" sz="1800" dirty="0"/>
              <a:t>с учетом течения и ветра. б) проводка по маршруту с несколькими </a:t>
            </a:r>
            <a:r>
              <a:rPr lang="en-US" sz="1800" dirty="0"/>
              <a:t>WPT</a:t>
            </a:r>
            <a:r>
              <a:rPr lang="ru-RU" sz="1800" dirty="0"/>
              <a:t>. По прибытии в </a:t>
            </a:r>
            <a:r>
              <a:rPr lang="en-US" sz="1800" dirty="0"/>
              <a:t>WPT</a:t>
            </a:r>
            <a:r>
              <a:rPr lang="ru-RU" sz="1800" dirty="0"/>
              <a:t> и в пункт </a:t>
            </a:r>
            <a:r>
              <a:rPr lang="ru-RU" sz="1800" dirty="0" smtClean="0"/>
              <a:t>назначения </a:t>
            </a:r>
            <a:r>
              <a:rPr lang="ru-RU" sz="1800" dirty="0"/>
              <a:t>- звуковой и визуальный сигналы</a:t>
            </a:r>
            <a:r>
              <a:rPr lang="ru-RU" sz="1800" dirty="0" smtClean="0"/>
              <a:t>.</a:t>
            </a:r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/>
              <a:t>В режиме</a:t>
            </a:r>
            <a:r>
              <a:rPr lang="ru-RU" sz="1800" b="1" dirty="0"/>
              <a:t> </a:t>
            </a:r>
            <a:r>
              <a:rPr lang="en-US" sz="1800" b="1" dirty="0">
                <a:solidFill>
                  <a:srgbClr val="00B050"/>
                </a:solidFill>
              </a:rPr>
              <a:t>TURN</a:t>
            </a:r>
            <a:r>
              <a:rPr lang="en-US" sz="1800" b="1" dirty="0"/>
              <a:t> </a:t>
            </a:r>
            <a:r>
              <a:rPr lang="ru-RU" sz="1800" dirty="0"/>
              <a:t>повороты влево/вправо: 180 °, 360 °, и с заданными параметрами. </a:t>
            </a:r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/>
              <a:t>В режиме </a:t>
            </a:r>
            <a:r>
              <a:rPr lang="en-US" sz="1800" b="1" dirty="0">
                <a:solidFill>
                  <a:srgbClr val="7030A0"/>
                </a:solidFill>
              </a:rPr>
              <a:t>FishHunter</a:t>
            </a:r>
            <a:r>
              <a:rPr lang="en-US" sz="1800" dirty="0"/>
              <a:t> </a:t>
            </a:r>
            <a:r>
              <a:rPr lang="ru-RU" sz="1800" dirty="0"/>
              <a:t>движение по: окружности, орбите, спирали, восьмерке, квадрату или зигзагу относительно рыбы или другой цели. Параметры каждого маневра можно задать в меню.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7544-66A0-491A-871B-13085183EE0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2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FF00FF"/>
                </a:solidFill>
              </a:rPr>
              <a:t/>
            </a:r>
            <a:br>
              <a:rPr lang="en-US" sz="2800" b="1" dirty="0" smtClean="0">
                <a:solidFill>
                  <a:srgbClr val="FF00FF"/>
                </a:solidFill>
              </a:rPr>
            </a:br>
            <a:r>
              <a:rPr lang="ru-RU" sz="2800" b="1" dirty="0" smtClean="0">
                <a:solidFill>
                  <a:srgbClr val="FF00FF"/>
                </a:solidFill>
              </a:rPr>
              <a:t>1</a:t>
            </a:r>
            <a:r>
              <a:rPr lang="ru-RU" sz="2800" b="1" dirty="0">
                <a:solidFill>
                  <a:srgbClr val="FF00FF"/>
                </a:solidFill>
              </a:rPr>
              <a:t>. Виды </a:t>
            </a:r>
            <a:r>
              <a:rPr lang="en-US" sz="2800" b="1" dirty="0">
                <a:solidFill>
                  <a:srgbClr val="FF00FF"/>
                </a:solidFill>
              </a:rPr>
              <a:t>TCS</a:t>
            </a:r>
            <a:r>
              <a:rPr lang="ru-RU" sz="2800" dirty="0">
                <a:solidFill>
                  <a:srgbClr val="FF00FF"/>
                </a:solidFill>
              </a:rPr>
              <a:t/>
            </a:r>
            <a:br>
              <a:rPr lang="ru-RU" sz="2800" dirty="0">
                <a:solidFill>
                  <a:srgbClr val="FF00FF"/>
                </a:solidFill>
              </a:rPr>
            </a:br>
            <a:endParaRPr lang="ru-RU" sz="2800" dirty="0">
              <a:solidFill>
                <a:srgbClr val="FF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Autofit/>
          </a:bodyPr>
          <a:lstStyle/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900" b="1" dirty="0">
                <a:solidFill>
                  <a:srgbClr val="C00000"/>
                </a:solidFill>
              </a:rPr>
              <a:t>Система управления траекторией (</a:t>
            </a:r>
            <a:r>
              <a:rPr lang="en-US" sz="1900" b="1" dirty="0">
                <a:solidFill>
                  <a:srgbClr val="C00000"/>
                </a:solidFill>
              </a:rPr>
              <a:t>Track Control System</a:t>
            </a:r>
            <a:r>
              <a:rPr lang="ru-RU" sz="1900" b="1" dirty="0">
                <a:solidFill>
                  <a:srgbClr val="C00000"/>
                </a:solidFill>
              </a:rPr>
              <a:t>, </a:t>
            </a:r>
            <a:r>
              <a:rPr lang="en-US" sz="1900" b="1" dirty="0">
                <a:solidFill>
                  <a:srgbClr val="C00000"/>
                </a:solidFill>
              </a:rPr>
              <a:t>TCS</a:t>
            </a:r>
            <a:r>
              <a:rPr lang="ru-RU" sz="1900" b="1" dirty="0">
                <a:solidFill>
                  <a:srgbClr val="C00000"/>
                </a:solidFill>
              </a:rPr>
              <a:t>) </a:t>
            </a:r>
            <a:r>
              <a:rPr lang="ru-RU" sz="1900" b="1" dirty="0"/>
              <a:t>- </a:t>
            </a:r>
            <a:r>
              <a:rPr lang="ru-RU" sz="1900" dirty="0"/>
              <a:t>комплекс приборов для вождения судна от его позиции к отдельной </a:t>
            </a:r>
            <a:r>
              <a:rPr lang="en-US" sz="1900" dirty="0"/>
              <a:t>WPT</a:t>
            </a:r>
            <a:r>
              <a:rPr lang="ru-RU" sz="1900" dirty="0"/>
              <a:t> или по маршруту с несколькими </a:t>
            </a:r>
            <a:r>
              <a:rPr lang="en-US" sz="1900" dirty="0"/>
              <a:t>WPT</a:t>
            </a:r>
            <a:r>
              <a:rPr lang="ru-RU" sz="1900" dirty="0"/>
              <a:t>. </a:t>
            </a:r>
            <a:r>
              <a:rPr lang="en-US" sz="1900" dirty="0"/>
              <a:t>TCS</a:t>
            </a:r>
            <a:r>
              <a:rPr lang="ru-RU" sz="1900" dirty="0"/>
              <a:t> включает </a:t>
            </a:r>
            <a:r>
              <a:rPr lang="en-US" sz="1900" dirty="0"/>
              <a:t>HCS</a:t>
            </a:r>
            <a:r>
              <a:rPr lang="ru-RU" sz="1900" dirty="0"/>
              <a:t>, ГК, лаг, позиционный датчик. Согласно СОЛАС74, гл. 5, правило 19 на судах валовой вместимостью 10 тыс. </a:t>
            </a:r>
            <a:r>
              <a:rPr lang="ru-RU" sz="1900" dirty="0" err="1"/>
              <a:t>р.т</a:t>
            </a:r>
            <a:r>
              <a:rPr lang="ru-RU" sz="1900" dirty="0"/>
              <a:t>. и более АР должен быть дополнен </a:t>
            </a:r>
            <a:r>
              <a:rPr lang="en-US" sz="1900" dirty="0"/>
              <a:t>TCS</a:t>
            </a:r>
            <a:r>
              <a:rPr lang="ru-RU" sz="1900" dirty="0"/>
              <a:t>.</a:t>
            </a:r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900" dirty="0"/>
              <a:t>Согласно стандарту </a:t>
            </a:r>
            <a:r>
              <a:rPr lang="en-US" sz="1900" dirty="0"/>
              <a:t>IEC</a:t>
            </a:r>
            <a:r>
              <a:rPr lang="ru-RU" sz="1900" dirty="0"/>
              <a:t> 62065  бортовые TCS делятся на 3 категории:</a:t>
            </a:r>
          </a:p>
          <a:p>
            <a:pPr marL="628650" indent="-285750">
              <a:lnSpc>
                <a:spcPct val="110000"/>
              </a:lnSpc>
              <a:spcBef>
                <a:spcPts val="0"/>
              </a:spcBef>
            </a:pPr>
            <a:r>
              <a:rPr lang="ru-RU" sz="1900" dirty="0"/>
              <a:t>TCS категории </a:t>
            </a:r>
            <a:r>
              <a:rPr lang="ru-RU" sz="1900" i="1" dirty="0"/>
              <a:t>А</a:t>
            </a:r>
            <a:r>
              <a:rPr lang="ru-RU" sz="1900" dirty="0"/>
              <a:t> проводит судно по прямому отрезку пути;</a:t>
            </a:r>
          </a:p>
          <a:p>
            <a:pPr marL="628650" indent="-285750">
              <a:lnSpc>
                <a:spcPct val="110000"/>
              </a:lnSpc>
              <a:spcBef>
                <a:spcPts val="0"/>
              </a:spcBef>
            </a:pPr>
            <a:r>
              <a:rPr lang="ru-RU" sz="1900" dirty="0"/>
              <a:t>TCS категории </a:t>
            </a:r>
            <a:r>
              <a:rPr lang="ru-RU" sz="1900" i="1" dirty="0"/>
              <a:t>В</a:t>
            </a:r>
            <a:r>
              <a:rPr lang="ru-RU" sz="1900" dirty="0"/>
              <a:t> проводит судно по прямым отрезкам маршрута и  выполняет повороты по команде оператора;</a:t>
            </a:r>
          </a:p>
          <a:p>
            <a:pPr marL="628650" indent="-285750">
              <a:lnSpc>
                <a:spcPct val="110000"/>
              </a:lnSpc>
              <a:spcBef>
                <a:spcPts val="0"/>
              </a:spcBef>
            </a:pPr>
            <a:r>
              <a:rPr lang="ru-RU" sz="1900" dirty="0"/>
              <a:t>TCS категории </a:t>
            </a:r>
            <a:r>
              <a:rPr lang="ru-RU" sz="1900" i="1" dirty="0"/>
              <a:t>С</a:t>
            </a:r>
            <a:r>
              <a:rPr lang="ru-RU" sz="1900" dirty="0"/>
              <a:t> управляет судном на отрезках пути и на поворотах.</a:t>
            </a:r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900" dirty="0"/>
              <a:t>В TCS </a:t>
            </a:r>
            <a:r>
              <a:rPr lang="ru-RU" sz="1900" i="1" dirty="0" smtClean="0"/>
              <a:t>В</a:t>
            </a:r>
            <a:r>
              <a:rPr lang="ru-RU" sz="1900" dirty="0"/>
              <a:t>, когда подается </a:t>
            </a:r>
            <a:r>
              <a:rPr lang="ru-RU" sz="1900" dirty="0" smtClean="0"/>
              <a:t>сигнал </a:t>
            </a:r>
            <a:r>
              <a:rPr lang="ru-RU" sz="1900" dirty="0"/>
              <a:t>о подходе к </a:t>
            </a:r>
            <a:r>
              <a:rPr lang="en-US" sz="1900" dirty="0"/>
              <a:t>WPT</a:t>
            </a:r>
            <a:r>
              <a:rPr lang="ru-RU" sz="1900" dirty="0"/>
              <a:t>, для изменения </a:t>
            </a:r>
            <a:r>
              <a:rPr lang="en-US" sz="1900" i="1" dirty="0"/>
              <a:t>K</a:t>
            </a:r>
            <a:r>
              <a:rPr lang="ru-RU" sz="1900" dirty="0"/>
              <a:t> надо нажать спец. кнопку. TCS </a:t>
            </a:r>
            <a:r>
              <a:rPr lang="ru-RU" sz="1900" i="1" dirty="0" smtClean="0"/>
              <a:t>С</a:t>
            </a:r>
            <a:r>
              <a:rPr lang="ru-RU" sz="1900" dirty="0" smtClean="0"/>
              <a:t> </a:t>
            </a:r>
            <a:r>
              <a:rPr lang="ru-RU" sz="1900" dirty="0"/>
              <a:t>выполняет </a:t>
            </a:r>
            <a:r>
              <a:rPr lang="ru-RU" sz="1900" dirty="0" smtClean="0"/>
              <a:t>поворот </a:t>
            </a:r>
            <a:r>
              <a:rPr lang="ru-RU" sz="1900" dirty="0"/>
              <a:t>автоматически. </a:t>
            </a:r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900" b="1" dirty="0">
                <a:solidFill>
                  <a:srgbClr val="C00000"/>
                </a:solidFill>
              </a:rPr>
              <a:t>Режимы Т</a:t>
            </a:r>
            <a:r>
              <a:rPr lang="en-US" sz="1900" b="1" dirty="0">
                <a:solidFill>
                  <a:srgbClr val="C00000"/>
                </a:solidFill>
              </a:rPr>
              <a:t>CS</a:t>
            </a:r>
            <a:endParaRPr lang="ru-RU" sz="1900" dirty="0">
              <a:solidFill>
                <a:srgbClr val="C00000"/>
              </a:solidFill>
            </a:endParaRPr>
          </a:p>
          <a:p>
            <a:pPr lvl="0" indent="360000">
              <a:lnSpc>
                <a:spcPct val="110000"/>
              </a:lnSpc>
              <a:spcBef>
                <a:spcPts val="0"/>
              </a:spcBef>
            </a:pPr>
            <a:r>
              <a:rPr lang="ru-RU" sz="1900" dirty="0"/>
              <a:t>Ручной – «</a:t>
            </a:r>
            <a:r>
              <a:rPr lang="en-US" sz="1900" dirty="0"/>
              <a:t>Manual</a:t>
            </a:r>
            <a:r>
              <a:rPr lang="ru-RU" sz="1900" dirty="0"/>
              <a:t>»;</a:t>
            </a:r>
          </a:p>
          <a:p>
            <a:pPr lvl="0" indent="360000">
              <a:lnSpc>
                <a:spcPct val="110000"/>
              </a:lnSpc>
              <a:spcBef>
                <a:spcPts val="0"/>
              </a:spcBef>
            </a:pPr>
            <a:r>
              <a:rPr lang="ru-RU" sz="1900" dirty="0"/>
              <a:t>Авто для движения по маршруту – «</a:t>
            </a:r>
            <a:r>
              <a:rPr lang="en-US" sz="1900" dirty="0"/>
              <a:t>Track keeping</a:t>
            </a:r>
            <a:r>
              <a:rPr lang="ru-RU" sz="1900" dirty="0"/>
              <a:t>» (</a:t>
            </a:r>
            <a:r>
              <a:rPr lang="en-US" sz="1900" dirty="0"/>
              <a:t>TK</a:t>
            </a:r>
            <a:r>
              <a:rPr lang="ru-RU" sz="1900" dirty="0"/>
              <a:t>) или «</a:t>
            </a:r>
            <a:r>
              <a:rPr lang="en-US" sz="1900" dirty="0"/>
              <a:t>NAV</a:t>
            </a:r>
            <a:r>
              <a:rPr lang="ru-RU" sz="1900" dirty="0"/>
              <a:t>»;</a:t>
            </a:r>
          </a:p>
          <a:p>
            <a:pPr indent="360000">
              <a:lnSpc>
                <a:spcPct val="110000"/>
              </a:lnSpc>
              <a:spcBef>
                <a:spcPts val="0"/>
              </a:spcBef>
            </a:pPr>
            <a:r>
              <a:rPr lang="ru-RU" sz="1900" dirty="0"/>
              <a:t>Авто для движения к </a:t>
            </a:r>
            <a:r>
              <a:rPr lang="en-US" sz="1900" dirty="0"/>
              <a:t>WPT</a:t>
            </a:r>
            <a:r>
              <a:rPr lang="ru-RU" sz="1900" dirty="0"/>
              <a:t> – «</a:t>
            </a:r>
            <a:r>
              <a:rPr lang="en-US" sz="1900" dirty="0"/>
              <a:t>Way point steering</a:t>
            </a:r>
            <a:r>
              <a:rPr lang="ru-RU" sz="1900" dirty="0"/>
              <a:t>» (</a:t>
            </a:r>
            <a:r>
              <a:rPr lang="en-US" sz="1900" dirty="0"/>
              <a:t>WPS</a:t>
            </a:r>
            <a:r>
              <a:rPr lang="ru-RU" sz="1900" dirty="0"/>
              <a:t>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7544-66A0-491A-871B-13085183EE0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28998"/>
            <a:ext cx="3312368" cy="634082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Типы управления траекторией: </a:t>
            </a:r>
            <a:r>
              <a:rPr lang="en-US" sz="2000" b="1" dirty="0">
                <a:solidFill>
                  <a:srgbClr val="7030A0"/>
                </a:solidFill>
              </a:rPr>
              <a:t>XTE</a:t>
            </a:r>
            <a:r>
              <a:rPr lang="ru-RU" sz="2000" b="1" dirty="0">
                <a:solidFill>
                  <a:srgbClr val="7030A0"/>
                </a:solidFill>
              </a:rPr>
              <a:t> или </a:t>
            </a:r>
            <a:r>
              <a:rPr lang="en-US" sz="2000" b="1" dirty="0">
                <a:solidFill>
                  <a:srgbClr val="7030A0"/>
                </a:solidFill>
              </a:rPr>
              <a:t>Course</a:t>
            </a:r>
            <a:r>
              <a:rPr lang="ru-RU" sz="2000" b="1" dirty="0">
                <a:solidFill>
                  <a:srgbClr val="7030A0"/>
                </a:solidFill>
              </a:rPr>
              <a:t>-</a:t>
            </a:r>
            <a:r>
              <a:rPr lang="en-US" sz="2000" b="1" dirty="0">
                <a:solidFill>
                  <a:srgbClr val="7030A0"/>
                </a:solidFill>
              </a:rPr>
              <a:t>To</a:t>
            </a:r>
            <a:r>
              <a:rPr lang="ru-RU" sz="2000" b="1" dirty="0">
                <a:solidFill>
                  <a:srgbClr val="7030A0"/>
                </a:solidFill>
              </a:rPr>
              <a:t>-</a:t>
            </a:r>
            <a:r>
              <a:rPr lang="en-US" sz="2000" b="1" dirty="0">
                <a:solidFill>
                  <a:srgbClr val="7030A0"/>
                </a:solidFill>
              </a:rPr>
              <a:t>Steer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7137"/>
          <a:stretch/>
        </p:blipFill>
        <p:spPr bwMode="auto">
          <a:xfrm>
            <a:off x="372244" y="1082693"/>
            <a:ext cx="5639916" cy="19647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44" y="3861048"/>
            <a:ext cx="5557266" cy="198843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/>
        </p:spPr>
      </p:pic>
      <p:sp>
        <p:nvSpPr>
          <p:cNvPr id="6" name="Прямоугольник 5"/>
          <p:cNvSpPr/>
          <p:nvPr/>
        </p:nvSpPr>
        <p:spPr>
          <a:xfrm>
            <a:off x="886716" y="3491716"/>
            <a:ext cx="3450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Виды автоматических маневров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9252" y="620688"/>
            <a:ext cx="25202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9999"/>
                </a:solidFill>
              </a:rPr>
              <a:t>Настройки</a:t>
            </a:r>
            <a:r>
              <a:rPr lang="en-US" b="1" dirty="0" smtClean="0"/>
              <a:t> </a:t>
            </a:r>
            <a:endParaRPr lang="ru-RU" b="1" dirty="0" smtClean="0"/>
          </a:p>
          <a:p>
            <a:r>
              <a:rPr lang="en-US" dirty="0" smtClean="0"/>
              <a:t>Auto </a:t>
            </a:r>
            <a:r>
              <a:rPr lang="en-US" dirty="0"/>
              <a:t>Setup; </a:t>
            </a:r>
            <a:endParaRPr lang="ru-RU" dirty="0" smtClean="0"/>
          </a:p>
          <a:p>
            <a:r>
              <a:rPr lang="en-US" dirty="0" smtClean="0"/>
              <a:t>Adaptive </a:t>
            </a:r>
            <a:r>
              <a:rPr lang="en-US" dirty="0"/>
              <a:t>(Self-Learning); </a:t>
            </a:r>
            <a:r>
              <a:rPr lang="ru-RU" b="1" i="1" dirty="0" smtClean="0">
                <a:solidFill>
                  <a:srgbClr val="C00000"/>
                </a:solidFill>
              </a:rPr>
              <a:t>вручную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/>
              <a:t>Weather</a:t>
            </a:r>
            <a:r>
              <a:rPr lang="en-US" dirty="0"/>
              <a:t>, </a:t>
            </a:r>
            <a:endParaRPr lang="ru-RU" dirty="0" smtClean="0"/>
          </a:p>
          <a:p>
            <a:r>
              <a:rPr lang="en-US" dirty="0" smtClean="0"/>
              <a:t>Rudder </a:t>
            </a:r>
            <a:r>
              <a:rPr lang="en-US" dirty="0"/>
              <a:t>ratio, </a:t>
            </a:r>
            <a:endParaRPr lang="ru-RU" dirty="0" smtClean="0"/>
          </a:p>
          <a:p>
            <a:r>
              <a:rPr lang="en-US" dirty="0" smtClean="0"/>
              <a:t>Counter </a:t>
            </a:r>
            <a:r>
              <a:rPr lang="en-US" dirty="0"/>
              <a:t>rudder, </a:t>
            </a:r>
            <a:endParaRPr lang="ru-RU" dirty="0" smtClean="0"/>
          </a:p>
          <a:p>
            <a:r>
              <a:rPr lang="en-US" dirty="0" smtClean="0"/>
              <a:t>Rudder </a:t>
            </a:r>
            <a:r>
              <a:rPr lang="en-US" dirty="0"/>
              <a:t>angle limits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/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Основные виды сигнализации</a:t>
            </a:r>
            <a:endParaRPr lang="ru-RU" dirty="0">
              <a:solidFill>
                <a:srgbClr val="C0000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WATCH ALARM</a:t>
            </a:r>
            <a:r>
              <a:rPr lang="ru-RU" dirty="0"/>
              <a:t>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DEVIATION ALARM</a:t>
            </a:r>
            <a:r>
              <a:rPr lang="ru-RU" dirty="0"/>
              <a:t>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XTE ALARM</a:t>
            </a:r>
            <a:r>
              <a:rPr lang="ru-RU" dirty="0"/>
              <a:t>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ARRIVAL ALARM</a:t>
            </a:r>
            <a:r>
              <a:rPr lang="ru-RU" dirty="0"/>
              <a:t>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SPEED ALARM</a:t>
            </a:r>
            <a:r>
              <a:rPr lang="ru-RU" dirty="0"/>
              <a:t>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DEPTH ALARM</a:t>
            </a:r>
            <a:r>
              <a:rPr lang="ru-RU" dirty="0"/>
              <a:t>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TEMP </a:t>
            </a:r>
            <a:r>
              <a:rPr lang="en-US" dirty="0" smtClean="0"/>
              <a:t>ALARM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7544-66A0-491A-871B-13085183EE0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22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FF"/>
                </a:solidFill>
              </a:rPr>
              <a:t/>
            </a:r>
            <a:br>
              <a:rPr lang="ru-RU" sz="2400" b="1" dirty="0" smtClean="0">
                <a:solidFill>
                  <a:srgbClr val="FF00FF"/>
                </a:solidFill>
              </a:rPr>
            </a:br>
            <a:r>
              <a:rPr lang="ru-RU" sz="2400" b="1" dirty="0" smtClean="0">
                <a:solidFill>
                  <a:srgbClr val="FF00FF"/>
                </a:solidFill>
              </a:rPr>
              <a:t>2</a:t>
            </a:r>
            <a:r>
              <a:rPr lang="ru-RU" sz="2400" b="1" dirty="0">
                <a:solidFill>
                  <a:srgbClr val="FF00FF"/>
                </a:solidFill>
              </a:rPr>
              <a:t>. Основные требования к Т</a:t>
            </a:r>
            <a:r>
              <a:rPr lang="en-US" sz="2400" b="1" dirty="0">
                <a:solidFill>
                  <a:srgbClr val="FF00FF"/>
                </a:solidFill>
              </a:rPr>
              <a:t>CS</a:t>
            </a:r>
            <a:r>
              <a:rPr lang="ru-RU" sz="2400" dirty="0">
                <a:solidFill>
                  <a:srgbClr val="FF00FF"/>
                </a:solidFill>
              </a:rPr>
              <a:t/>
            </a:r>
            <a:br>
              <a:rPr lang="ru-RU" sz="2400" dirty="0">
                <a:solidFill>
                  <a:srgbClr val="FF00FF"/>
                </a:solidFill>
              </a:rPr>
            </a:br>
            <a:endParaRPr lang="ru-RU" sz="2800" dirty="0">
              <a:solidFill>
                <a:srgbClr val="FF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92696"/>
                <a:ext cx="8229600" cy="5433467"/>
              </a:xfrm>
            </p:spPr>
            <p:txBody>
              <a:bodyPr>
                <a:noAutofit/>
              </a:bodyPr>
              <a:lstStyle/>
              <a:p>
                <a:pPr marL="0" indent="36000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sz="1800" dirty="0"/>
                  <a:t>TCS</a:t>
                </a:r>
                <a:r>
                  <a:rPr lang="ru-RU" sz="1800" dirty="0"/>
                  <a:t> должна </a:t>
                </a:r>
                <a:r>
                  <a:rPr lang="ru-RU" sz="1800" dirty="0" smtClean="0"/>
                  <a:t>вести </a:t>
                </a:r>
                <a:r>
                  <a:rPr lang="ru-RU" sz="1800" dirty="0"/>
                  <a:t>судно от его позиции к отдельной </a:t>
                </a:r>
                <a:r>
                  <a:rPr lang="en-US" sz="1800" dirty="0" smtClean="0"/>
                  <a:t>WPT</a:t>
                </a:r>
                <a:r>
                  <a:rPr lang="ru-RU" sz="1800" dirty="0" smtClean="0"/>
                  <a:t> </a:t>
                </a:r>
                <a:r>
                  <a:rPr lang="ru-RU" sz="1800" dirty="0"/>
                  <a:t>или по </a:t>
                </a:r>
                <a:r>
                  <a:rPr lang="ru-RU" sz="1800" dirty="0" smtClean="0"/>
                  <a:t>маршруту с несколькими </a:t>
                </a:r>
                <a:r>
                  <a:rPr lang="en-US" sz="1800" dirty="0" smtClean="0"/>
                  <a:t>WPT</a:t>
                </a:r>
                <a:r>
                  <a:rPr lang="ru-RU" sz="1800" dirty="0"/>
                  <a:t>.</a:t>
                </a:r>
              </a:p>
              <a:p>
                <a:pPr marL="0" indent="36000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1800" dirty="0"/>
                  <a:t>При подходе к </a:t>
                </a:r>
                <a:r>
                  <a:rPr lang="en-US" sz="1800" dirty="0"/>
                  <a:t>WPT</a:t>
                </a:r>
                <a:r>
                  <a:rPr lang="ru-RU" sz="1800" dirty="0"/>
                  <a:t> тревожный сигнал и предупреждение индикацией об изменении </a:t>
                </a:r>
                <a:r>
                  <a:rPr lang="en-US" sz="1800" i="1" dirty="0"/>
                  <a:t>K</a:t>
                </a:r>
                <a:r>
                  <a:rPr lang="ru-RU" sz="1800" dirty="0"/>
                  <a:t> должны быть поданы </a:t>
                </a:r>
                <a:r>
                  <a:rPr lang="en-US" sz="1800" dirty="0"/>
                  <a:t>TCS</a:t>
                </a:r>
                <a:r>
                  <a:rPr lang="ru-RU" sz="1800" dirty="0"/>
                  <a:t> не позже, чем за минуту перед перекладкой руля для поворота. Если </a:t>
                </a:r>
                <a:r>
                  <a:rPr lang="en-US" sz="1800" dirty="0"/>
                  <a:t>OOW</a:t>
                </a:r>
                <a:r>
                  <a:rPr lang="ru-RU" sz="1800" dirty="0"/>
                  <a:t> не подтвердил прием </a:t>
                </a:r>
                <a:r>
                  <a:rPr lang="ru-RU" sz="1800" dirty="0" smtClean="0"/>
                  <a:t>этого сигнала в </a:t>
                </a:r>
                <a:r>
                  <a:rPr lang="ru-RU" sz="1800" dirty="0"/>
                  <a:t>течение 30 с. после его подачи, то </a:t>
                </a:r>
                <a:r>
                  <a:rPr lang="ru-RU" sz="1800" dirty="0" smtClean="0"/>
                  <a:t>TCS </a:t>
                </a:r>
                <a:r>
                  <a:rPr lang="ru-RU" sz="1800" dirty="0"/>
                  <a:t>должна подать повторный </a:t>
                </a:r>
                <a:r>
                  <a:rPr lang="ru-RU" sz="1800" dirty="0" smtClean="0"/>
                  <a:t>сигнал</a:t>
                </a:r>
                <a:r>
                  <a:rPr lang="ru-RU" sz="1800" dirty="0"/>
                  <a:t>. </a:t>
                </a:r>
              </a:p>
              <a:p>
                <a:pPr marL="0" indent="36000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1800" dirty="0"/>
                  <a:t>Необходимо, чтобы поворот с одного отрезка маршрута на другой основывался на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1800" dirty="0"/>
                  <a:t> или радиусе, вычисленным по предварительно назначенной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1800" dirty="0"/>
                  <a:t> с учетом маневренных возможностей судна.</a:t>
                </a:r>
              </a:p>
              <a:p>
                <a:pPr marL="0" indent="36000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sz="1800" dirty="0"/>
                  <a:t>TCS</a:t>
                </a:r>
                <a:r>
                  <a:rPr lang="ru-RU" sz="1800" dirty="0"/>
                  <a:t> должна вручную или автоматически подстраиваться к изменению управляемости судна при различной погоде, </a:t>
                </a:r>
                <a:r>
                  <a:rPr lang="en-US" sz="1800" i="1" dirty="0"/>
                  <a:t>V</a:t>
                </a:r>
                <a:r>
                  <a:rPr lang="ru-RU" sz="1800" dirty="0"/>
                  <a:t> и загрузке. Нужно иметь средства для предупреждения излишних активаций руля.</a:t>
                </a:r>
              </a:p>
              <a:p>
                <a:pPr marL="0" indent="36000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1800" dirty="0" smtClean="0"/>
                  <a:t>Нужно </a:t>
                </a:r>
                <a:r>
                  <a:rPr lang="ru-RU" sz="1800" dirty="0"/>
                  <a:t>иметь возможность перехода от </a:t>
                </a:r>
                <a:r>
                  <a:rPr lang="ru-RU" sz="1800" dirty="0" smtClean="0"/>
                  <a:t>авто </a:t>
                </a:r>
                <a:r>
                  <a:rPr lang="ru-RU" sz="1800" dirty="0"/>
                  <a:t>вождения </a:t>
                </a:r>
                <a:r>
                  <a:rPr lang="ru-RU" sz="1800" dirty="0" smtClean="0"/>
                  <a:t>к </a:t>
                </a:r>
                <a:r>
                  <a:rPr lang="ru-RU" sz="1800" dirty="0"/>
                  <a:t>ручному управлению судном при любом положении руля и в любых условиях, включая отказ </a:t>
                </a:r>
                <a:r>
                  <a:rPr lang="en-US" sz="1800" dirty="0"/>
                  <a:t>TCS</a:t>
                </a:r>
                <a:r>
                  <a:rPr lang="ru-RU" sz="1800" dirty="0"/>
                  <a:t> .</a:t>
                </a:r>
              </a:p>
              <a:p>
                <a:pPr marL="0" indent="36000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sz="1800" dirty="0"/>
                  <a:t>TCS</a:t>
                </a:r>
                <a:r>
                  <a:rPr lang="ru-RU" sz="1800" dirty="0"/>
                  <a:t> должна соединяться с датчиками позиции, </a:t>
                </a:r>
                <a:r>
                  <a:rPr lang="en-US" sz="1800" i="1" dirty="0"/>
                  <a:t>K</a:t>
                </a:r>
                <a:r>
                  <a:rPr lang="ru-RU" sz="1800" dirty="0"/>
                  <a:t> и </a:t>
                </a:r>
                <a:r>
                  <a:rPr lang="en-US" sz="1800" i="1" dirty="0"/>
                  <a:t>V</a:t>
                </a:r>
                <a:r>
                  <a:rPr lang="ru-RU" sz="1800" dirty="0"/>
                  <a:t> </a:t>
                </a:r>
                <a:r>
                  <a:rPr lang="ru-RU" sz="1800" dirty="0" smtClean="0"/>
                  <a:t>судна. </a:t>
                </a:r>
                <a:r>
                  <a:rPr lang="ru-RU" sz="1800" dirty="0" err="1"/>
                  <a:t>Курсоуказателем</a:t>
                </a:r>
                <a:r>
                  <a:rPr lang="ru-RU" sz="1800" dirty="0"/>
                  <a:t> должен быть ГК. Все </a:t>
                </a:r>
                <a:r>
                  <a:rPr lang="ru-RU" sz="1800" dirty="0" smtClean="0"/>
                  <a:t>ДИ </a:t>
                </a:r>
                <a:r>
                  <a:rPr lang="en-US" sz="1800" dirty="0" smtClean="0"/>
                  <a:t>TCS </a:t>
                </a:r>
                <a:r>
                  <a:rPr lang="ru-RU" sz="1800" dirty="0" smtClean="0"/>
                  <a:t>должны </a:t>
                </a:r>
                <a:r>
                  <a:rPr lang="ru-RU" sz="1800" dirty="0"/>
                  <a:t>быть способны предоставлять информацию о своем статусе, включая сведения о выходе из строя.</a:t>
                </a:r>
              </a:p>
              <a:p>
                <a:pPr marL="0" indent="360000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ru-RU" sz="1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92696"/>
                <a:ext cx="8229600" cy="5433467"/>
              </a:xfrm>
              <a:blipFill rotWithShape="1">
                <a:blip r:embed="rId2"/>
                <a:stretch>
                  <a:fillRect l="-593" t="-337" r="-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7544-66A0-491A-871B-13085183EE0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88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C00000"/>
                </a:solidFill>
              </a:rPr>
              <a:t>Сигнализация и индикация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/>
              <a:t>должны быть в случаях: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выхода из строя системы электропитания или его снижения до уровня, при котором нарушается безопасность функционирования;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бокового смещения от линии пути на величину, большую заданной;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отклонения от </a:t>
            </a:r>
            <a:r>
              <a:rPr lang="en-US" sz="1800" i="1" dirty="0"/>
              <a:t>K</a:t>
            </a:r>
            <a:r>
              <a:rPr lang="ru-RU" sz="1800" dirty="0"/>
              <a:t>, превышающего заданный предел;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выхода из строя датчика позиции или компаса;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снижения </a:t>
            </a:r>
            <a:r>
              <a:rPr lang="en-US" sz="1800" i="1" dirty="0"/>
              <a:t>V</a:t>
            </a:r>
            <a:r>
              <a:rPr lang="ru-RU" sz="1800" dirty="0"/>
              <a:t> ниже предела для безопасного управления судном;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отсутствия подтверждения </a:t>
            </a:r>
            <a:r>
              <a:rPr lang="en-US" sz="1800" dirty="0"/>
              <a:t>OOW</a:t>
            </a:r>
            <a:r>
              <a:rPr lang="ru-RU" sz="1800" dirty="0"/>
              <a:t> приема </a:t>
            </a:r>
            <a:r>
              <a:rPr lang="ru-RU" sz="1800" dirty="0" smtClean="0"/>
              <a:t>сигнала </a:t>
            </a:r>
            <a:r>
              <a:rPr lang="ru-RU" sz="1800" dirty="0"/>
              <a:t>в течение 30 с. после его подачи. 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C00000"/>
                </a:solidFill>
              </a:rPr>
              <a:t>В СВМ необходимо непрерывно отображать такие данные</a:t>
            </a:r>
            <a:r>
              <a:rPr lang="ru-RU" sz="1800" dirty="0"/>
              <a:t>: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режим управления;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источники информации о позиции, </a:t>
            </a:r>
            <a:r>
              <a:rPr lang="en-US" sz="1800" i="1" dirty="0"/>
              <a:t>K</a:t>
            </a:r>
            <a:r>
              <a:rPr lang="ru-RU" sz="1800" dirty="0"/>
              <a:t> и </a:t>
            </a:r>
            <a:r>
              <a:rPr lang="en-US" sz="1800" i="1" dirty="0"/>
              <a:t>V</a:t>
            </a:r>
            <a:r>
              <a:rPr lang="ru-RU" sz="1800" dirty="0"/>
              <a:t>;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статусы всех датчиков и случаи их отказа;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1800" i="1" dirty="0"/>
              <a:t>K</a:t>
            </a:r>
            <a:r>
              <a:rPr lang="ru-RU" sz="1800" dirty="0"/>
              <a:t> по активному </a:t>
            </a:r>
            <a:r>
              <a:rPr lang="ru-RU" sz="1800" dirty="0" smtClean="0"/>
              <a:t>отрезку, </a:t>
            </a:r>
            <a:r>
              <a:rPr lang="ru-RU" sz="1800" dirty="0"/>
              <a:t>действительный </a:t>
            </a:r>
            <a:r>
              <a:rPr lang="en-US" sz="1800" i="1" dirty="0"/>
              <a:t>K</a:t>
            </a:r>
            <a:r>
              <a:rPr lang="ru-RU" sz="1800" dirty="0"/>
              <a:t>, </a:t>
            </a:r>
            <a:r>
              <a:rPr lang="en-US" sz="1800" i="1" dirty="0"/>
              <a:t>K</a:t>
            </a:r>
            <a:r>
              <a:rPr lang="ru-RU" sz="1800" dirty="0"/>
              <a:t> на </a:t>
            </a:r>
            <a:r>
              <a:rPr lang="ru-RU" sz="1800" dirty="0" smtClean="0"/>
              <a:t>след. отрезке </a:t>
            </a:r>
            <a:r>
              <a:rPr lang="ru-RU" sz="1800" dirty="0"/>
              <a:t>маршрута;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координаты, </a:t>
            </a:r>
            <a:r>
              <a:rPr lang="en-US" sz="1800" dirty="0" smtClean="0"/>
              <a:t>XTD</a:t>
            </a:r>
            <a:r>
              <a:rPr lang="ru-RU" sz="1800" dirty="0" smtClean="0"/>
              <a:t>, </a:t>
            </a:r>
            <a:r>
              <a:rPr lang="en-US" sz="1800" i="1" dirty="0"/>
              <a:t>V</a:t>
            </a:r>
            <a:r>
              <a:rPr lang="ru-RU" sz="1800" dirty="0"/>
              <a:t> судна;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номер активной и следующей за ней </a:t>
            </a:r>
            <a:r>
              <a:rPr lang="en-US" sz="1800" dirty="0"/>
              <a:t>WPT</a:t>
            </a:r>
            <a:r>
              <a:rPr lang="ru-RU" sz="1800" dirty="0"/>
              <a:t>;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время и дистанцию до активной </a:t>
            </a:r>
            <a:r>
              <a:rPr lang="en-US" sz="1800" dirty="0"/>
              <a:t>WPT</a:t>
            </a:r>
            <a:r>
              <a:rPr lang="ru-RU" sz="1800" dirty="0"/>
              <a:t>;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название маршрута.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C00000"/>
                </a:solidFill>
              </a:rPr>
              <a:t>По требованию </a:t>
            </a:r>
            <a:r>
              <a:rPr lang="ru-RU" sz="1800" dirty="0" smtClean="0"/>
              <a:t>: </a:t>
            </a:r>
            <a:r>
              <a:rPr lang="ru-RU" sz="1800" dirty="0"/>
              <a:t>перечень </a:t>
            </a:r>
            <a:r>
              <a:rPr lang="en-US" sz="1800" dirty="0" smtClean="0"/>
              <a:t>WPT</a:t>
            </a:r>
            <a:r>
              <a:rPr lang="ru-RU" sz="1800" dirty="0"/>
              <a:t>, </a:t>
            </a:r>
            <a:r>
              <a:rPr lang="ru-RU" sz="1800" dirty="0" smtClean="0"/>
              <a:t>их </a:t>
            </a:r>
            <a:r>
              <a:rPr lang="ru-RU" sz="1800" dirty="0"/>
              <a:t>номера, координаты, </a:t>
            </a:r>
            <a:r>
              <a:rPr lang="en-US" sz="1800" i="1" dirty="0"/>
              <a:t>K</a:t>
            </a:r>
            <a:r>
              <a:rPr lang="ru-RU" sz="1800" dirty="0"/>
              <a:t> и </a:t>
            </a:r>
            <a:r>
              <a:rPr lang="en-US" sz="1800" i="1" dirty="0"/>
              <a:t>D</a:t>
            </a:r>
            <a:r>
              <a:rPr lang="ru-RU" sz="1800" dirty="0"/>
              <a:t> между соседними </a:t>
            </a:r>
            <a:r>
              <a:rPr lang="en-US" sz="1800" dirty="0"/>
              <a:t>WPT</a:t>
            </a:r>
            <a:r>
              <a:rPr lang="ru-RU" sz="1800" dirty="0"/>
              <a:t>, радиусы поворота, </a:t>
            </a:r>
            <a:r>
              <a:rPr lang="en-US" sz="1800" dirty="0" smtClean="0"/>
              <a:t>XTL</a:t>
            </a:r>
            <a:r>
              <a:rPr lang="ru-RU" sz="1800" dirty="0" smtClean="0"/>
              <a:t> </a:t>
            </a:r>
            <a:r>
              <a:rPr lang="ru-RU" sz="1800" dirty="0"/>
              <a:t>и другие параметры плана движения.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7544-66A0-491A-871B-13085183EE0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68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FF00FF"/>
                </a:solidFill>
              </a:rPr>
              <a:t/>
            </a:r>
            <a:br>
              <a:rPr lang="en-US" sz="2800" b="1" dirty="0" smtClean="0">
                <a:solidFill>
                  <a:srgbClr val="FF00FF"/>
                </a:solidFill>
              </a:rPr>
            </a:br>
            <a:r>
              <a:rPr lang="ru-RU" sz="2800" b="1" dirty="0" smtClean="0">
                <a:solidFill>
                  <a:srgbClr val="FF00FF"/>
                </a:solidFill>
              </a:rPr>
              <a:t>3</a:t>
            </a:r>
            <a:r>
              <a:rPr lang="ru-RU" sz="2800" b="1" dirty="0">
                <a:solidFill>
                  <a:srgbClr val="FF00FF"/>
                </a:solidFill>
              </a:rPr>
              <a:t>. Структура системы</a:t>
            </a:r>
            <a:r>
              <a:rPr lang="ru-RU" sz="2800" dirty="0">
                <a:solidFill>
                  <a:srgbClr val="FF00FF"/>
                </a:solidFill>
              </a:rPr>
              <a:t/>
            </a:r>
            <a:br>
              <a:rPr lang="ru-RU" sz="2800" dirty="0">
                <a:solidFill>
                  <a:srgbClr val="FF00FF"/>
                </a:solidFill>
              </a:rPr>
            </a:br>
            <a:endParaRPr lang="ru-RU" sz="2800" dirty="0">
              <a:solidFill>
                <a:srgbClr val="FF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149080"/>
                <a:ext cx="8229600" cy="1977083"/>
              </a:xfrm>
            </p:spPr>
            <p:txBody>
              <a:bodyPr>
                <a:normAutofit/>
              </a:bodyPr>
              <a:lstStyle/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2000" dirty="0"/>
                  <a:t>Вождение по маршруту обычно разделяют на</a:t>
                </a:r>
                <a:r>
                  <a:rPr lang="ru-RU" sz="2000" b="1" dirty="0"/>
                  <a:t> </a:t>
                </a:r>
                <a:r>
                  <a:rPr lang="ru-RU" sz="2000" i="1" dirty="0"/>
                  <a:t>СК </a:t>
                </a:r>
                <a:r>
                  <a:rPr lang="ru-RU" sz="2000" dirty="0"/>
                  <a:t>и </a:t>
                </a:r>
                <a:r>
                  <a:rPr lang="ru-RU" sz="2000" i="1" dirty="0"/>
                  <a:t>управление боковым смещением </a:t>
                </a:r>
                <a:r>
                  <a:rPr lang="ru-RU" sz="2000" dirty="0"/>
                  <a:t>системы </a:t>
                </a:r>
                <a:r>
                  <a:rPr lang="en-US" sz="2000" dirty="0"/>
                  <a:t>HCS</a:t>
                </a:r>
                <a:r>
                  <a:rPr lang="ru-RU" sz="2000" dirty="0" smtClean="0"/>
                  <a:t>.</a:t>
                </a:r>
                <a:endParaRPr lang="en-US" sz="2000" dirty="0" smtClean="0"/>
              </a:p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2000" dirty="0"/>
                  <a:t>Внутренний контур с АР служит для управления </a:t>
                </a:r>
                <a:r>
                  <a:rPr lang="en-US" sz="2000" i="1" dirty="0"/>
                  <a:t>K</a:t>
                </a:r>
                <a:r>
                  <a:rPr lang="ru-RU" sz="2000" dirty="0"/>
                  <a:t>, а контур с модулем вождения по маршруту (МВМ) - для управления боковым смещением (</a:t>
                </a:r>
                <a:r>
                  <a:rPr lang="en-US" sz="2000" i="1" dirty="0"/>
                  <a:t>r</a:t>
                </a:r>
                <a:r>
                  <a:rPr lang="ru-RU" sz="2000" dirty="0"/>
                  <a:t>). Второе состоит в расчете и задании АР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2000" dirty="0"/>
                  <a:t> для движения по линии пути (</a:t>
                </a:r>
                <a:r>
                  <a:rPr lang="en-US" sz="2000" i="1" dirty="0"/>
                  <a:t>r</a:t>
                </a:r>
                <a:r>
                  <a:rPr lang="ru-RU" sz="2000" dirty="0"/>
                  <a:t>=0). Упр. воздействие – поправка </a:t>
                </a:r>
                <a:r>
                  <a:rPr lang="en-US" sz="2000" i="1" dirty="0"/>
                  <a:t>U</a:t>
                </a:r>
                <a:r>
                  <a:rPr lang="ru-RU" sz="2000" dirty="0"/>
                  <a:t> к курсу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ru-RU" sz="2000" dirty="0"/>
                  <a:t> активного отрезка пути. </a:t>
                </a:r>
              </a:p>
              <a:p>
                <a:pPr marL="0" indent="360000">
                  <a:spcBef>
                    <a:spcPts val="0"/>
                  </a:spcBef>
                  <a:buNone/>
                </a:pPr>
                <a:endParaRPr lang="ru-RU" sz="20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149080"/>
                <a:ext cx="8229600" cy="1977083"/>
              </a:xfrm>
              <a:blipFill rotWithShape="1">
                <a:blip r:embed="rId2"/>
                <a:stretch>
                  <a:fillRect l="-741" t="-1543" r="-667" b="-2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88" y="836712"/>
            <a:ext cx="65341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3615452"/>
            <a:ext cx="330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Блок-схема двухконтурной </a:t>
            </a:r>
            <a:r>
              <a:rPr lang="en-US" b="1" dirty="0">
                <a:solidFill>
                  <a:srgbClr val="7030A0"/>
                </a:solidFill>
              </a:rPr>
              <a:t>TCS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7544-66A0-491A-871B-13085183EE0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05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rgbClr val="FF00FF"/>
                </a:solidFill>
              </a:rPr>
              <a:t/>
            </a:r>
            <a:br>
              <a:rPr lang="en-US" sz="2400" b="1" dirty="0" smtClean="0">
                <a:solidFill>
                  <a:srgbClr val="FF00FF"/>
                </a:solidFill>
              </a:rPr>
            </a:br>
            <a:r>
              <a:rPr lang="ru-RU" sz="2400" b="1" dirty="0" smtClean="0">
                <a:solidFill>
                  <a:srgbClr val="FF00FF"/>
                </a:solidFill>
              </a:rPr>
              <a:t>4</a:t>
            </a:r>
            <a:r>
              <a:rPr lang="ru-RU" sz="2400" b="1" dirty="0">
                <a:solidFill>
                  <a:srgbClr val="FF00FF"/>
                </a:solidFill>
              </a:rPr>
              <a:t>. Алгоритмы вождения по маршруту</a:t>
            </a:r>
            <a:br>
              <a:rPr lang="ru-RU" sz="2400" b="1" dirty="0">
                <a:solidFill>
                  <a:srgbClr val="FF00FF"/>
                </a:solidFill>
              </a:rPr>
            </a:br>
            <a:endParaRPr lang="ru-RU" sz="2800" dirty="0">
              <a:solidFill>
                <a:srgbClr val="FF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4705"/>
                <a:ext cx="8229600" cy="5328591"/>
              </a:xfrm>
            </p:spPr>
            <p:txBody>
              <a:bodyPr>
                <a:normAutofit lnSpcReduction="10000"/>
              </a:bodyPr>
              <a:lstStyle/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800" b="1" dirty="0">
                    <a:solidFill>
                      <a:srgbClr val="009999"/>
                    </a:solidFill>
                  </a:rPr>
                  <a:t>Режим </a:t>
                </a:r>
                <a:r>
                  <a:rPr lang="en-US" sz="1800" b="1" dirty="0">
                    <a:solidFill>
                      <a:srgbClr val="009999"/>
                    </a:solidFill>
                  </a:rPr>
                  <a:t>TK</a:t>
                </a:r>
                <a:r>
                  <a:rPr lang="ru-RU" sz="1800" dirty="0">
                    <a:solidFill>
                      <a:srgbClr val="009999"/>
                    </a:solidFill>
                  </a:rPr>
                  <a:t> </a:t>
                </a:r>
              </a:p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800" dirty="0"/>
                  <a:t>Проводка по маршруту включает стабилизацию ЦМ судна на прямолинейных отрезках пути и выполнение поворотов. </a:t>
                </a:r>
              </a:p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800" b="1" dirty="0">
                    <a:solidFill>
                      <a:srgbClr val="C00000"/>
                    </a:solidFill>
                  </a:rPr>
                  <a:t>Стабилизация судна на отрезках пути</a:t>
                </a:r>
                <a:r>
                  <a:rPr lang="ru-RU" sz="1800" dirty="0">
                    <a:solidFill>
                      <a:srgbClr val="C00000"/>
                    </a:solidFill>
                  </a:rPr>
                  <a:t> </a:t>
                </a:r>
                <a:r>
                  <a:rPr lang="ru-RU" sz="1800" dirty="0"/>
                  <a:t>(</a:t>
                </a:r>
                <a:r>
                  <a:rPr lang="ru-RU" sz="1800" dirty="0" err="1"/>
                  <a:t>СнОП</a:t>
                </a:r>
                <a:r>
                  <a:rPr lang="ru-RU" sz="1800" dirty="0"/>
                  <a:t>) решается путем коррекции задаваемого АР курса. Значения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1800" dirty="0"/>
                  <a:t> получают, исправляя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ru-RU" sz="1800" dirty="0"/>
                  <a:t> </a:t>
                </a:r>
              </a:p>
              <a:p>
                <a:pPr marL="0" indent="36000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ru-RU" sz="1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ru-RU" sz="1800" i="1">
                        <a:latin typeface="Cambria Math"/>
                      </a:rPr>
                      <m:t>+</m:t>
                    </m:r>
                    <m:r>
                      <a:rPr lang="en-US" sz="1800" i="1">
                        <a:latin typeface="Cambria Math"/>
                      </a:rPr>
                      <m:t>𝑈</m:t>
                    </m:r>
                  </m:oMath>
                </a14:m>
                <a:r>
                  <a:rPr lang="ru-RU" sz="1800" i="1" dirty="0"/>
                  <a:t>.</a:t>
                </a:r>
                <a:endParaRPr lang="ru-RU" sz="1800" dirty="0"/>
              </a:p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800" dirty="0"/>
                  <a:t>Для выработки </a:t>
                </a:r>
                <a:r>
                  <a:rPr lang="en-US" sz="1800" i="1" dirty="0"/>
                  <a:t>U</a:t>
                </a:r>
                <a:r>
                  <a:rPr lang="en-US" sz="1800" dirty="0"/>
                  <a:t> </a:t>
                </a:r>
                <a:r>
                  <a:rPr lang="ru-RU" sz="1800" dirty="0"/>
                  <a:t>обычно применяется ПИ-алгоритм:</a:t>
                </a:r>
              </a:p>
              <a:p>
                <a:pPr marL="0" indent="36000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ru-RU" sz="1800" i="1">
                        <a:latin typeface="Cambria Math"/>
                      </a:rPr>
                      <m:t>𝑈</m:t>
                    </m:r>
                    <m:r>
                      <a:rPr lang="ru-RU" sz="1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ru-RU" sz="18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1800" i="1">
                        <a:latin typeface="Cambria Math"/>
                      </a:rPr>
                      <m:t>𝑟</m:t>
                    </m:r>
                    <m:r>
                      <a:rPr lang="ru-RU" sz="1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2</m:t>
                        </m:r>
                      </m:sub>
                    </m:sSub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ru-RU" sz="18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ru-RU" sz="1800" i="1">
                            <a:latin typeface="Cambria Math"/>
                          </a:rPr>
                          <m:t>𝑟</m:t>
                        </m:r>
                      </m:e>
                    </m:nary>
                    <m:r>
                      <a:rPr lang="ru-RU" sz="1800" i="1">
                        <a:latin typeface="Cambria Math"/>
                      </a:rPr>
                      <m:t>∙</m:t>
                    </m:r>
                    <m:r>
                      <a:rPr lang="en-US" sz="1800" i="1">
                        <a:latin typeface="Cambria Math"/>
                      </a:rPr>
                      <m:t>𝑑𝑡</m:t>
                    </m:r>
                  </m:oMath>
                </a14:m>
                <a:r>
                  <a:rPr lang="ru-RU" sz="18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Λ</m:t>
                        </m:r>
                      </m:sub>
                    </m:sSub>
                    <m:r>
                      <a:rPr lang="ru-RU" sz="1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ru-RU" sz="1800">
                            <a:latin typeface="Cambria Math"/>
                          </a:rPr>
                          <m:t>И</m:t>
                        </m:r>
                      </m:sub>
                    </m:sSub>
                  </m:oMath>
                </a14:m>
                <a:r>
                  <a:rPr lang="ru-RU" sz="1800" dirty="0"/>
                  <a:t> .</a:t>
                </a:r>
              </a:p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800" dirty="0"/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ru-RU" sz="180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1800" dirty="0"/>
                  <a:t> – </a:t>
                </a:r>
                <a:r>
                  <a:rPr lang="ru-RU" sz="1800" dirty="0" err="1"/>
                  <a:t>кф</a:t>
                </a:r>
                <a:r>
                  <a:rPr lang="ru-RU" sz="1800" dirty="0"/>
                  <a:t>-ты пропорциональной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Λ</m:t>
                        </m:r>
                      </m:sub>
                    </m:sSub>
                  </m:oMath>
                </a14:m>
                <a:r>
                  <a:rPr lang="ru-RU" sz="1800" dirty="0"/>
                  <a:t> и интегральной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ru-RU" sz="1800">
                            <a:latin typeface="Cambria Math"/>
                          </a:rPr>
                          <m:t>И</m:t>
                        </m:r>
                      </m:sub>
                    </m:sSub>
                  </m:oMath>
                </a14:m>
                <a:r>
                  <a:rPr lang="ru-RU" sz="1800" dirty="0"/>
                  <a:t>  компонент.</a:t>
                </a:r>
              </a:p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800" dirty="0" smtClean="0"/>
                  <a:t>Составляющая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ru-RU" sz="18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1800" i="1">
                        <a:latin typeface="Cambria Math"/>
                      </a:rPr>
                      <m:t>𝑟</m:t>
                    </m:r>
                  </m:oMath>
                </a14:m>
                <a:r>
                  <a:rPr lang="ru-RU" sz="1800" dirty="0"/>
                  <a:t> </a:t>
                </a:r>
                <a:r>
                  <a:rPr lang="ru-RU" sz="1800" dirty="0" smtClean="0"/>
                  <a:t>возвращает судно </a:t>
                </a:r>
                <a:r>
                  <a:rPr lang="ru-RU" sz="1800" dirty="0"/>
                  <a:t>на линию пути при </a:t>
                </a:r>
                <a:r>
                  <a:rPr lang="ru-RU" sz="1800" dirty="0" smtClean="0"/>
                  <a:t>отклонения </a:t>
                </a:r>
                <a:r>
                  <a:rPr lang="ru-RU" sz="1800" dirty="0"/>
                  <a:t>от нее. Компонента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2</m:t>
                        </m:r>
                      </m:sub>
                    </m:sSub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ru-RU" sz="18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ru-RU" sz="1800" i="1">
                            <a:latin typeface="Cambria Math"/>
                          </a:rPr>
                          <m:t>𝑟</m:t>
                        </m:r>
                      </m:e>
                    </m:nary>
                    <m:r>
                      <a:rPr lang="ru-RU" sz="1800" i="1">
                        <a:latin typeface="Cambria Math"/>
                      </a:rPr>
                      <m:t>∙</m:t>
                    </m:r>
                    <m:r>
                      <a:rPr lang="en-US" sz="1800" i="1">
                        <a:latin typeface="Cambria Math"/>
                      </a:rPr>
                      <m:t>𝑑𝑡</m:t>
                    </m:r>
                  </m:oMath>
                </a14:m>
                <a:r>
                  <a:rPr lang="en-US" sz="1800" dirty="0"/>
                  <a:t> </a:t>
                </a:r>
                <a:r>
                  <a:rPr lang="ru-RU" sz="1800" dirty="0"/>
                  <a:t>устраняет вызываемую у П-системы односторонними </a:t>
                </a:r>
                <a:r>
                  <a:rPr lang="ru-RU" sz="1800" dirty="0" smtClean="0"/>
                  <a:t>возмущениями </a:t>
                </a:r>
                <a:r>
                  <a:rPr lang="ru-RU" sz="1800" dirty="0"/>
                  <a:t>статическую погрешность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ru-RU" sz="1800">
                            <a:latin typeface="Cambria Math"/>
                          </a:rPr>
                          <m:t>уст</m:t>
                        </m:r>
                      </m:sub>
                    </m:sSub>
                  </m:oMath>
                </a14:m>
                <a:r>
                  <a:rPr lang="ru-RU" sz="1800" dirty="0"/>
                  <a:t>.</a:t>
                </a:r>
                <a:endParaRPr lang="ru-RU" sz="1800" dirty="0" smtClean="0"/>
              </a:p>
              <a:p>
                <a:pPr marL="0" indent="36000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1800" dirty="0"/>
                  <a:t>Погрешность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ru-RU" sz="1800">
                            <a:latin typeface="Cambria Math"/>
                          </a:rPr>
                          <m:t>уст</m:t>
                        </m:r>
                      </m:sub>
                    </m:sSub>
                  </m:oMath>
                </a14:m>
                <a:r>
                  <a:rPr lang="ru-RU" sz="1800" dirty="0"/>
                  <a:t> может быть значительной. Для примера оценим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ru-RU" sz="1800">
                            <a:latin typeface="Cambria Math"/>
                          </a:rPr>
                          <m:t>уст</m:t>
                        </m:r>
                      </m:sub>
                    </m:sSub>
                  </m:oMath>
                </a14:m>
                <a:r>
                  <a:rPr lang="ru-RU" sz="1800" dirty="0"/>
                  <a:t> при скорости бокового сноса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ru-RU" sz="1800" i="1">
                        <a:latin typeface="Cambria Math"/>
                      </a:rPr>
                      <m:t>=0,5</m:t>
                    </m:r>
                  </m:oMath>
                </a14:m>
                <a:r>
                  <a:rPr lang="ru-RU" sz="1800" dirty="0" err="1"/>
                  <a:t>узл</a:t>
                </a:r>
                <a:r>
                  <a:rPr lang="ru-RU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ru-RU" sz="18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1800" i="1">
                        <a:latin typeface="Cambria Math"/>
                      </a:rPr>
                      <m:t>=0,1</m:t>
                    </m:r>
                  </m:oMath>
                </a14:m>
                <a:r>
                  <a:rPr lang="ru-RU" sz="1800" dirty="0"/>
                  <a:t>°/м,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/>
                      </a:rPr>
                      <m:t>𝑉</m:t>
                    </m:r>
                    <m:r>
                      <a:rPr lang="ru-RU" sz="1800" i="1">
                        <a:latin typeface="Cambria Math"/>
                      </a:rPr>
                      <m:t>=12</m:t>
                    </m:r>
                  </m:oMath>
                </a14:m>
                <a:r>
                  <a:rPr lang="ru-RU" sz="1800" dirty="0"/>
                  <a:t> </a:t>
                </a:r>
                <a:r>
                  <a:rPr lang="ru-RU" sz="1800" dirty="0" err="1"/>
                  <a:t>узл</a:t>
                </a:r>
                <a:r>
                  <a:rPr lang="ru-RU" sz="1800" dirty="0"/>
                  <a:t>. Для этого рассмотрим для П-</a:t>
                </a:r>
                <a:r>
                  <a:rPr lang="en-US" sz="1800" dirty="0"/>
                  <a:t>TCS </a:t>
                </a:r>
                <a:r>
                  <a:rPr lang="ru-RU" sz="1800" dirty="0"/>
                  <a:t>уравнение смещения ЦМ судна при </a:t>
                </a:r>
                <a:r>
                  <a:rPr lang="ru-RU" sz="1800" dirty="0" err="1"/>
                  <a:t>СнОП</a:t>
                </a:r>
                <a:endParaRPr lang="ru-RU" sz="1800" dirty="0"/>
              </a:p>
              <a:p>
                <a:pPr marL="0" indent="36000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8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ru-RU" sz="18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acc>
                        <m:accPr>
                          <m:chr m:val="̈"/>
                          <m:ctrlPr>
                            <a:rPr lang="ru-RU" sz="1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sz="1800" i="1">
                              <a:latin typeface="Cambria Math"/>
                            </a:rPr>
                            <m:t>𝑟</m:t>
                          </m:r>
                        </m:e>
                      </m:acc>
                      <m:r>
                        <a:rPr lang="ru-RU" sz="1800" i="1">
                          <a:latin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ru-RU" sz="1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sz="1800" i="1">
                              <a:latin typeface="Cambria Math"/>
                            </a:rPr>
                            <m:t>𝑟</m:t>
                          </m:r>
                        </m:e>
                      </m:acc>
                      <m:r>
                        <a:rPr lang="ru-RU" sz="1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800" i="1">
                              <a:latin typeface="Cambria Math"/>
                            </a:rPr>
                            <m:t>𝑉</m:t>
                          </m:r>
                          <m:r>
                            <a:rPr lang="ru-RU" sz="1800" i="1">
                              <a:latin typeface="Cambria Math"/>
                            </a:rPr>
                            <m:t>∙</m:t>
                          </m:r>
                          <m:r>
                            <a:rPr lang="ru-RU" sz="1800" i="1">
                              <a:latin typeface="Cambria Math"/>
                            </a:rPr>
                            <m:t>𝑈</m:t>
                          </m:r>
                          <m:r>
                            <a:rPr lang="ru-RU" sz="1800" i="1">
                              <a:latin typeface="Cambria Math"/>
                            </a:rPr>
                            <m:t>+</m:t>
                          </m:r>
                          <m:r>
                            <a:rPr lang="ru-RU" sz="1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sz="1800" i="1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1800" i="1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ru-RU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8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ru-RU" sz="180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1800" i="1">
                          <a:latin typeface="Cambria Math"/>
                        </a:rPr>
                        <m:t>𝑟</m:t>
                      </m:r>
                      <m:r>
                        <a:rPr lang="ru-RU" sz="1800" i="1">
                          <a:latin typeface="Cambria Math"/>
                        </a:rPr>
                        <m:t>∙</m:t>
                      </m:r>
                      <m:r>
                        <a:rPr lang="ru-RU" sz="1800" i="1">
                          <a:latin typeface="Cambria Math"/>
                        </a:rPr>
                        <m:t>𝑉</m:t>
                      </m:r>
                      <m:r>
                        <a:rPr lang="ru-RU" sz="18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sz="1800" i="1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ru-RU" sz="1800" dirty="0"/>
              </a:p>
              <a:p>
                <a:pPr marL="0" indent="36000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1800" dirty="0"/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ru-RU" sz="1800" dirty="0"/>
                  <a:t> - постоянная времени системы «АР-судно»; </a:t>
                </a:r>
                <a:r>
                  <a:rPr lang="en-US" sz="1800" i="1" dirty="0"/>
                  <a:t>V</a:t>
                </a:r>
                <a:r>
                  <a:rPr lang="ru-RU" sz="1800" dirty="0"/>
                  <a:t> - скорость хода; </a:t>
                </a:r>
                <a:r>
                  <a:rPr lang="en-US" sz="1800" i="1" dirty="0"/>
                  <a:t>U</a:t>
                </a:r>
                <a:r>
                  <a:rPr lang="ru-RU" sz="1800" dirty="0"/>
                  <a:t> - поправка к удерживаемому АР курсу; </a:t>
                </a:r>
                <a:r>
                  <a:rPr lang="en-US" sz="1800" i="1" dirty="0"/>
                  <a:t>r</a:t>
                </a:r>
                <a:r>
                  <a:rPr lang="ru-RU" sz="1800" dirty="0"/>
                  <a:t> - боковое отклонение от линии пути;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ru-RU" sz="1800" dirty="0"/>
                  <a:t> - скорость бокового сноса.</a:t>
                </a:r>
              </a:p>
              <a:p>
                <a:pPr marL="0" indent="360000">
                  <a:spcBef>
                    <a:spcPts val="0"/>
                  </a:spcBef>
                  <a:buNone/>
                </a:pPr>
                <a:endParaRPr lang="ru-RU" sz="1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4705"/>
                <a:ext cx="8229600" cy="5328591"/>
              </a:xfrm>
              <a:blipFill rotWithShape="1">
                <a:blip r:embed="rId2"/>
                <a:stretch>
                  <a:fillRect l="-593" t="-1029" r="-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7544-66A0-491A-871B-13085183EE0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71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692696"/>
                <a:ext cx="8229600" cy="1008112"/>
              </a:xfrm>
            </p:spPr>
            <p:txBody>
              <a:bodyPr>
                <a:normAutofit/>
              </a:bodyPr>
              <a:lstStyle/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800" dirty="0" smtClean="0"/>
                  <a:t>Для </a:t>
                </a:r>
                <a:r>
                  <a:rPr lang="ru-RU" sz="1800" dirty="0"/>
                  <a:t>установившегося режима (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ru-RU" sz="1800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sz="1800" i="1">
                            <a:latin typeface="Cambria Math"/>
                          </a:rPr>
                          <m:t>𝑟</m:t>
                        </m:r>
                      </m:e>
                    </m:acc>
                    <m:r>
                      <a:rPr lang="ru-RU" sz="1800" i="1">
                        <a:latin typeface="Cambria Math"/>
                      </a:rPr>
                      <m:t>=0</m:t>
                    </m:r>
                  </m:oMath>
                </a14:m>
                <a:r>
                  <a:rPr lang="ru-RU" sz="18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ru-RU" sz="1800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sz="1800" i="1">
                            <a:latin typeface="Cambria Math"/>
                          </a:rPr>
                          <m:t>𝑟</m:t>
                        </m:r>
                      </m:e>
                    </m:acc>
                    <m:r>
                      <a:rPr lang="ru-RU" sz="1800" i="1">
                        <a:latin typeface="Cambria Math"/>
                      </a:rPr>
                      <m:t>=0</m:t>
                    </m:r>
                  </m:oMath>
                </a14:m>
                <a:r>
                  <a:rPr lang="ru-RU" sz="1800" dirty="0"/>
                  <a:t>) из этого уравнения следует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ru-RU" sz="1800">
                            <a:latin typeface="Cambria Math"/>
                          </a:rPr>
                          <m:t>уст</m:t>
                        </m:r>
                      </m:sub>
                    </m:sSub>
                    <m:r>
                      <a:rPr lang="ru-RU" sz="1800" i="1">
                        <a:latin typeface="Cambria Math"/>
                      </a:rPr>
                      <m:t>=57,3∙</m:t>
                    </m:r>
                    <m:f>
                      <m:fPr>
                        <m:ctrlPr>
                          <a:rPr lang="ru-RU" sz="1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ru-RU" sz="18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ru-RU" sz="18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sz="1800" i="1">
                            <a:latin typeface="Cambria Math"/>
                          </a:rPr>
                          <m:t>𝑉</m:t>
                        </m:r>
                      </m:den>
                    </m:f>
                    <m:r>
                      <a:rPr lang="ru-RU" sz="1800" i="1">
                        <a:latin typeface="Cambria Math"/>
                      </a:rPr>
                      <m:t>=25 м</m:t>
                    </m:r>
                  </m:oMath>
                </a14:m>
                <a:r>
                  <a:rPr lang="ru-RU" sz="1800" dirty="0"/>
                  <a:t>.</a:t>
                </a:r>
              </a:p>
              <a:p>
                <a:pPr marL="0" indent="0">
                  <a:buNone/>
                </a:pPr>
                <a:endParaRPr lang="ru-RU" sz="1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692696"/>
                <a:ext cx="8229600" cy="1008112"/>
              </a:xfrm>
              <a:blipFill rotWithShape="1">
                <a:blip r:embed="rId2"/>
                <a:stretch>
                  <a:fillRect t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6975443" cy="227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67544" y="2065971"/>
                <a:ext cx="734481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7030A0"/>
                    </a:solidFill>
                  </a:rPr>
                  <a:t>Равновесное состояние </a:t>
                </a:r>
                <a:r>
                  <a:rPr lang="en-US" b="1" dirty="0">
                    <a:solidFill>
                      <a:srgbClr val="7030A0"/>
                    </a:solidFill>
                  </a:rPr>
                  <a:t>TCS</a:t>
                </a:r>
                <a:r>
                  <a:rPr lang="ru-RU" b="1" dirty="0">
                    <a:solidFill>
                      <a:srgbClr val="7030A0"/>
                    </a:solidFill>
                  </a:rPr>
                  <a:t> с П- и ПИ-алгоритмом коррекции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𝑲</m:t>
                        </m:r>
                      </m:e>
                      <m:sub>
                        <m:r>
                          <a:rPr lang="ru-RU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𝑴</m:t>
                        </m:r>
                      </m:sub>
                    </m:sSub>
                  </m:oMath>
                </a14:m>
                <a:endParaRPr lang="ru-RU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065971"/>
                <a:ext cx="7344816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7544-66A0-491A-871B-13085183EE0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7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832648"/>
              </a:xfrm>
            </p:spPr>
            <p:txBody>
              <a:bodyPr>
                <a:normAutofit/>
              </a:bodyPr>
              <a:lstStyle/>
              <a:p>
                <a:pPr marL="0" indent="36000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1800" b="1" dirty="0">
                    <a:solidFill>
                      <a:srgbClr val="C00000"/>
                    </a:solidFill>
                  </a:rPr>
                  <a:t>Критерий качества </a:t>
                </a:r>
                <a:r>
                  <a:rPr lang="ru-RU" sz="1800" b="1" dirty="0" err="1">
                    <a:solidFill>
                      <a:srgbClr val="C00000"/>
                    </a:solidFill>
                  </a:rPr>
                  <a:t>СнОП</a:t>
                </a:r>
                <a:r>
                  <a:rPr lang="ru-RU" sz="1800" dirty="0">
                    <a:solidFill>
                      <a:srgbClr val="C00000"/>
                    </a:solidFill>
                  </a:rPr>
                  <a:t>: </a:t>
                </a:r>
              </a:p>
              <a:p>
                <a:pPr marL="0" indent="36000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ru-RU" sz="1800" i="1">
                        <a:latin typeface="Cambria Math"/>
                      </a:rPr>
                      <m:t>𝐼</m:t>
                    </m:r>
                    <m:r>
                      <a:rPr lang="ru-RU" sz="18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ru-RU" sz="18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𝑟</m:t>
                        </m:r>
                      </m:sub>
                      <m:sup>
                        <m:r>
                          <a:rPr lang="ru-RU" sz="18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ru-RU" sz="1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𝑈</m:t>
                        </m:r>
                      </m:sub>
                    </m:sSub>
                    <m:sSubSup>
                      <m:sSubSupPr>
                        <m:ctrlPr>
                          <a:rPr lang="ru-RU" sz="18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𝑈</m:t>
                        </m:r>
                      </m:sub>
                      <m:sup>
                        <m:r>
                          <a:rPr lang="ru-RU" sz="18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ru-RU" sz="1800" i="1">
                        <a:latin typeface="Cambria Math"/>
                      </a:rPr>
                      <m:t>=</m:t>
                    </m:r>
                    <m:r>
                      <a:rPr lang="ru-RU" sz="1800" i="1">
                        <a:latin typeface="Cambria Math"/>
                      </a:rPr>
                      <m:t>𝑚𝑖𝑛</m:t>
                    </m:r>
                  </m:oMath>
                </a14:m>
                <a:r>
                  <a:rPr lang="ru-RU" sz="1800" dirty="0"/>
                  <a:t>;</a:t>
                </a:r>
              </a:p>
              <a:p>
                <a:pPr marL="0" indent="36000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1800" dirty="0"/>
                  <a:t>где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8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𝑟</m:t>
                        </m:r>
                      </m:sub>
                      <m:sup>
                        <m:r>
                          <a:rPr lang="ru-RU" sz="18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sz="1800" dirty="0"/>
                  <a:t>,</a:t>
                </a:r>
                <a:r>
                  <a:rPr lang="ru-RU" sz="1800" i="1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8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𝑈</m:t>
                        </m:r>
                      </m:sub>
                      <m:sup>
                        <m:r>
                          <a:rPr lang="ru-RU" sz="18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sz="1800" dirty="0"/>
                  <a:t> - дисперсия отклонений от линии пути и изменений </a:t>
                </a:r>
                <a:r>
                  <a:rPr lang="en-US" sz="1800" i="1" dirty="0"/>
                  <a:t>U</a:t>
                </a:r>
                <a:r>
                  <a:rPr lang="ru-RU" sz="1800" dirty="0"/>
                  <a:t>.</a:t>
                </a:r>
              </a:p>
              <a:p>
                <a:pPr marL="0" indent="36000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1800" dirty="0"/>
                  <a:t>Он учитывает необходимость </a:t>
                </a:r>
                <a:r>
                  <a:rPr lang="ru-RU" sz="1800" i="1" dirty="0"/>
                  <a:t>обеспечения безопасности проводки</a:t>
                </a:r>
                <a:r>
                  <a:rPr lang="ru-RU" sz="1800" dirty="0"/>
                  <a:t>, </a:t>
                </a:r>
                <a:r>
                  <a:rPr lang="ru-RU" sz="1800" i="1" dirty="0"/>
                  <a:t>избегания удлинения пути судна от излишних по величине корректировок курса</a:t>
                </a:r>
                <a:r>
                  <a:rPr lang="ru-RU" sz="1800" dirty="0"/>
                  <a:t>, </a:t>
                </a:r>
                <a:r>
                  <a:rPr lang="ru-RU" sz="1800" i="1" dirty="0"/>
                  <a:t>предотвращения существенных возмущений режима работы</a:t>
                </a:r>
                <a:r>
                  <a:rPr lang="ru-RU" sz="1800" dirty="0"/>
                  <a:t> </a:t>
                </a:r>
                <a:r>
                  <a:rPr lang="en-US" sz="1800" dirty="0"/>
                  <a:t>HCS</a:t>
                </a:r>
                <a:r>
                  <a:rPr lang="ru-RU" sz="1800" dirty="0"/>
                  <a:t>.  Кроме того,</a:t>
                </a:r>
                <a:r>
                  <a:rPr lang="ru-RU" sz="1800" b="1" i="1" dirty="0"/>
                  <a:t> </a:t>
                </a:r>
                <a:r>
                  <a:rPr lang="en-US" sz="1800" dirty="0"/>
                  <a:t>TCS </a:t>
                </a:r>
                <a:r>
                  <a:rPr lang="ru-RU" sz="1800" dirty="0"/>
                  <a:t>должна быть</a:t>
                </a:r>
                <a:r>
                  <a:rPr lang="ru-RU" sz="1800" b="1" i="1" dirty="0"/>
                  <a:t> </a:t>
                </a:r>
                <a:r>
                  <a:rPr lang="ru-RU" sz="1800" b="1" i="1" dirty="0">
                    <a:solidFill>
                      <a:srgbClr val="0070C0"/>
                    </a:solidFill>
                  </a:rPr>
                  <a:t>астатической</a:t>
                </a:r>
                <a:r>
                  <a:rPr lang="ru-RU" sz="1800" dirty="0"/>
                  <a:t>.</a:t>
                </a:r>
              </a:p>
              <a:p>
                <a:pPr marL="0" indent="36000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1800" dirty="0"/>
                  <a:t> </a:t>
                </a:r>
                <a:r>
                  <a:rPr lang="ru-RU" sz="1800" dirty="0" smtClean="0"/>
                  <a:t>Для </a:t>
                </a:r>
                <a:r>
                  <a:rPr lang="ru-RU" sz="1800" dirty="0"/>
                  <a:t>измерения </a:t>
                </a:r>
                <a:r>
                  <a:rPr lang="en-US" sz="1800" i="1" dirty="0"/>
                  <a:t>r</a:t>
                </a:r>
                <a:r>
                  <a:rPr lang="ru-RU" sz="1800" dirty="0"/>
                  <a:t> обычно применяют ПИ </a:t>
                </a:r>
                <a:r>
                  <a:rPr lang="en-US" sz="1800" dirty="0"/>
                  <a:t>GPS</a:t>
                </a:r>
                <a:r>
                  <a:rPr lang="ru-RU" sz="1800" dirty="0"/>
                  <a:t> или </a:t>
                </a:r>
                <a:r>
                  <a:rPr lang="en-US" sz="1800" dirty="0"/>
                  <a:t>DGPS</a:t>
                </a:r>
                <a:r>
                  <a:rPr lang="ru-RU" sz="1800" dirty="0"/>
                  <a:t>. Кроме координат места, ПИ дает ПУ и путевую </a:t>
                </a:r>
                <a:r>
                  <a:rPr lang="en-US" sz="1800" i="1" dirty="0"/>
                  <a:t>V</a:t>
                </a:r>
                <a:r>
                  <a:rPr lang="ru-RU" sz="1800" dirty="0"/>
                  <a:t> судна. Частота обновления данных у этих ПИ лежит в диапазоне 1-10 </a:t>
                </a:r>
                <a:r>
                  <a:rPr lang="ru-RU" sz="1800" dirty="0" err="1"/>
                  <a:t>гц</a:t>
                </a:r>
                <a:r>
                  <a:rPr lang="ru-RU" sz="1800" dirty="0"/>
                  <a:t> и данные не нуждается в сглаживании. Они позволяют найти угол сноса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800">
                        <a:latin typeface="Cambria Math"/>
                      </a:rPr>
                      <m:t>γ</m:t>
                    </m:r>
                    <m:r>
                      <a:rPr lang="ru-RU" sz="1800" i="1">
                        <a:latin typeface="Cambria Math"/>
                      </a:rPr>
                      <m:t>=ПУ−</m:t>
                    </m:r>
                    <m:r>
                      <a:rPr lang="en-US" sz="1800" i="1">
                        <a:latin typeface="Cambria Math"/>
                      </a:rPr>
                      <m:t>𝐾</m:t>
                    </m:r>
                  </m:oMath>
                </a14:m>
                <a:r>
                  <a:rPr lang="ru-RU" sz="1800" dirty="0"/>
                  <a:t>) и использовать его как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ru-RU" sz="1800">
                            <a:latin typeface="Cambria Math"/>
                          </a:rPr>
                          <m:t>И</m:t>
                        </m:r>
                      </m:sub>
                    </m:sSub>
                  </m:oMath>
                </a14:m>
                <a:r>
                  <a:rPr lang="ru-RU" sz="1800" dirty="0"/>
                  <a:t>. </a:t>
                </a:r>
              </a:p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800" b="1" dirty="0" smtClean="0">
                    <a:solidFill>
                      <a:srgbClr val="C00000"/>
                    </a:solidFill>
                  </a:rPr>
                  <a:t>Выполнение </a:t>
                </a:r>
                <a:r>
                  <a:rPr lang="ru-RU" sz="1800" b="1" dirty="0">
                    <a:solidFill>
                      <a:srgbClr val="C00000"/>
                    </a:solidFill>
                  </a:rPr>
                  <a:t>поворотов</a:t>
                </a:r>
                <a:r>
                  <a:rPr lang="ru-RU" sz="1800" dirty="0"/>
                  <a:t>. Основное - точный расчет расстояния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∆</m:t>
                        </m:r>
                      </m:sub>
                    </m:sSub>
                  </m:oMath>
                </a14:m>
                <a:r>
                  <a:rPr lang="ru-RU" sz="1800" dirty="0"/>
                  <a:t> до активной </a:t>
                </a:r>
                <a:r>
                  <a:rPr lang="en-US" sz="1800" dirty="0"/>
                  <a:t>WPT</a:t>
                </a:r>
                <a:r>
                  <a:rPr lang="ru-RU" sz="1800" dirty="0"/>
                  <a:t>, на котором надо начать поворот. Траектория поворота -упрощенно отрезок </a:t>
                </a:r>
                <a:r>
                  <a:rPr lang="en-US" sz="1800" i="1" dirty="0"/>
                  <a:t>AP</a:t>
                </a:r>
                <a:r>
                  <a:rPr lang="en-US" sz="1800" dirty="0"/>
                  <a:t> </a:t>
                </a:r>
                <a:r>
                  <a:rPr lang="ru-RU" sz="1800" dirty="0"/>
                  <a:t>задержки </a:t>
                </a:r>
                <a:r>
                  <a:rPr lang="ru-RU" sz="1800" b="1" dirty="0"/>
                  <a:t>+</a:t>
                </a:r>
                <a:r>
                  <a:rPr lang="ru-RU" sz="1800" dirty="0"/>
                  <a:t> дуга </a:t>
                </a:r>
                <a:r>
                  <a:rPr lang="en-US" sz="1800" i="1" dirty="0"/>
                  <a:t>PB </a:t>
                </a:r>
                <a:r>
                  <a:rPr lang="ru-RU" sz="1800" dirty="0"/>
                  <a:t>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1800" dirty="0"/>
                  <a:t>. Длина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ru-RU" sz="1800">
                            <a:latin typeface="Cambria Math"/>
                          </a:rPr>
                          <m:t>∆</m:t>
                        </m:r>
                      </m:sub>
                    </m:sSub>
                  </m:oMath>
                </a14:m>
                <a:r>
                  <a:rPr lang="ru-RU" sz="1800" dirty="0"/>
                  <a:t> траектории,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∆</m:t>
                        </m:r>
                      </m:sub>
                    </m:sSub>
                  </m:oMath>
                </a14:m>
                <a:r>
                  <a:rPr lang="ru-RU" sz="1800" dirty="0"/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∆</m:t>
                        </m:r>
                      </m:sub>
                    </m:sSub>
                    <m:r>
                      <a:rPr lang="ru-RU" sz="1800" i="1">
                        <a:latin typeface="Cambria Math"/>
                      </a:rPr>
                      <m:t>=</m:t>
                    </m:r>
                    <m:r>
                      <a:rPr lang="ru-RU" sz="1800" i="1">
                        <a:latin typeface="Cambria Math"/>
                      </a:rPr>
                      <m:t>𝑍𝐵</m:t>
                    </m:r>
                  </m:oMath>
                </a14:m>
                <a:r>
                  <a:rPr lang="ru-RU" sz="1800" dirty="0"/>
                  <a:t> от </a:t>
                </a:r>
                <a:r>
                  <a:rPr lang="en-US" sz="1800" dirty="0"/>
                  <a:t>WPT</a:t>
                </a:r>
                <a:r>
                  <a:rPr lang="ru-RU" sz="1800" dirty="0"/>
                  <a:t> до точки </a:t>
                </a:r>
                <a:r>
                  <a:rPr lang="en-US" sz="1800" i="1" dirty="0"/>
                  <a:t>B</a:t>
                </a:r>
                <a:r>
                  <a:rPr lang="ru-RU" sz="1800" dirty="0"/>
                  <a:t> выхода на новый курс:</a:t>
                </a:r>
              </a:p>
              <a:p>
                <a:pPr marL="0" indent="36000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ru-RU" sz="1800">
                            <a:latin typeface="Cambria Math"/>
                          </a:rPr>
                          <m:t>∆</m:t>
                        </m:r>
                      </m:sub>
                    </m:sSub>
                    <m:r>
                      <a:rPr lang="ru-RU" sz="1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𝑅</m:t>
                        </m:r>
                        <m:r>
                          <a:rPr lang="ru-RU" sz="1800" i="1">
                            <a:latin typeface="Cambria Math"/>
                          </a:rPr>
                          <m:t>з</m:t>
                        </m:r>
                      </m:sub>
                    </m:sSub>
                    <m:r>
                      <a:rPr lang="ru-RU" sz="1800" i="1">
                        <a:latin typeface="Cambria Math"/>
                      </a:rPr>
                      <m:t>𝐿</m:t>
                    </m:r>
                    <m:r>
                      <a:rPr lang="ru-RU" sz="1800" i="1">
                        <a:latin typeface="Cambria Math"/>
                      </a:rPr>
                      <m:t>∙</m:t>
                    </m:r>
                    <m:r>
                      <a:rPr lang="ru-RU" sz="1800" i="1">
                        <a:latin typeface="Cambria Math"/>
                      </a:rPr>
                      <m:t>𝑡𝑔</m:t>
                    </m:r>
                    <m:f>
                      <m:fPr>
                        <m:ctrlPr>
                          <a:rPr lang="ru-RU" sz="1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800">
                                <a:latin typeface="Cambria Math"/>
                              </a:rPr>
                              <m:t>∆</m:t>
                            </m:r>
                          </m:e>
                          <m:sub>
                            <m:r>
                              <a:rPr lang="ru-RU" sz="1800" i="1">
                                <a:latin typeface="Cambria Math"/>
                              </a:rPr>
                              <m:t>𝐾</m:t>
                            </m:r>
                          </m:sub>
                        </m:sSub>
                      </m:num>
                      <m:den>
                        <m:r>
                          <a:rPr lang="ru-RU" sz="1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sz="1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/>
                          </a:rPr>
                          <m:t>∆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ru-RU" sz="1800" dirty="0"/>
                  <a:t>; </a:t>
                </a:r>
                <a:r>
                  <a:rPr lang="ru-RU" sz="1800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ru-RU" sz="1800">
                            <a:latin typeface="Cambria Math"/>
                          </a:rPr>
                          <m:t>∆</m:t>
                        </m:r>
                      </m:sub>
                    </m:sSub>
                    <m:r>
                      <a:rPr lang="ru-RU" sz="1800" i="1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ru-RU" sz="1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𝑅</m:t>
                        </m:r>
                        <m:r>
                          <a:rPr lang="ru-RU" sz="1800" i="1">
                            <a:latin typeface="Cambria Math"/>
                          </a:rPr>
                          <m:t>з</m:t>
                        </m:r>
                      </m:sub>
                    </m:sSub>
                    <m:r>
                      <a:rPr lang="ru-RU" sz="1800" i="1">
                        <a:latin typeface="Cambria Math"/>
                      </a:rPr>
                      <m:t>𝐿</m:t>
                    </m:r>
                    <m:r>
                      <a:rPr lang="ru-RU" sz="1800" i="1">
                        <a:latin typeface="Cambria Math"/>
                      </a:rPr>
                      <m:t>)∙</m:t>
                    </m:r>
                    <m:r>
                      <a:rPr lang="ru-RU" sz="1800" i="1">
                        <a:latin typeface="Cambria Math"/>
                      </a:rPr>
                      <m:t>𝑡𝑔</m:t>
                    </m:r>
                    <m:f>
                      <m:fPr>
                        <m:ctrlPr>
                          <a:rPr lang="ru-RU" sz="1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/>
                              </a:rPr>
                              <m:t>∆</m:t>
                            </m:r>
                          </m:e>
                          <m:sub>
                            <m:r>
                              <a:rPr lang="ru-RU" sz="1800" i="1">
                                <a:latin typeface="Cambria Math"/>
                              </a:rPr>
                              <m:t>𝐾</m:t>
                            </m:r>
                          </m:sub>
                        </m:sSub>
                      </m:num>
                      <m:den>
                        <m:r>
                          <a:rPr lang="ru-RU" sz="1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1800" dirty="0"/>
                  <a:t>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∆</m:t>
                        </m:r>
                      </m:sub>
                    </m:sSub>
                    <m:r>
                      <a:rPr lang="ru-RU" sz="1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ru-RU" sz="1800" i="1">
                        <a:latin typeface="Cambria Math"/>
                      </a:rPr>
                      <m:t>𝑡𝑔</m:t>
                    </m:r>
                    <m:f>
                      <m:fPr>
                        <m:ctrlPr>
                          <a:rPr lang="ru-RU" sz="1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/>
                              </a:rPr>
                              <m:t>∆</m:t>
                            </m:r>
                          </m:e>
                          <m:sub>
                            <m:r>
                              <a:rPr lang="ru-RU" sz="1800" i="1">
                                <a:latin typeface="Cambria Math"/>
                              </a:rPr>
                              <m:t>𝐾</m:t>
                            </m:r>
                          </m:sub>
                        </m:sSub>
                      </m:num>
                      <m:den>
                        <m:r>
                          <a:rPr lang="ru-RU" sz="1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1800" dirty="0"/>
                  <a:t>.</a:t>
                </a:r>
              </a:p>
              <a:p>
                <a:pPr marL="0" indent="360000">
                  <a:spcBef>
                    <a:spcPts val="0"/>
                  </a:spcBef>
                  <a:buNone/>
                </a:pPr>
                <a:r>
                  <a:rPr lang="en-US" sz="1800" i="1" dirty="0"/>
                  <a:t>Z</a:t>
                </a:r>
                <a:r>
                  <a:rPr lang="ru-RU" sz="1800" dirty="0"/>
                  <a:t> - </a:t>
                </a:r>
                <a:r>
                  <a:rPr lang="en-US" sz="1800" dirty="0"/>
                  <a:t>WPT</a:t>
                </a:r>
                <a:r>
                  <a:rPr lang="ru-RU" sz="1800" dirty="0"/>
                  <a:t>; </a:t>
                </a:r>
                <a:r>
                  <a:rPr lang="en-US" sz="1800" i="1" dirty="0"/>
                  <a:t>A</a:t>
                </a:r>
                <a:r>
                  <a:rPr lang="ru-RU" sz="1800" dirty="0"/>
                  <a:t> - точка начала поворота; </a:t>
                </a:r>
                <a:r>
                  <a:rPr lang="en-US" sz="1800" i="1" dirty="0"/>
                  <a:t>L</a:t>
                </a:r>
                <a:r>
                  <a:rPr lang="ru-RU" sz="1800" dirty="0"/>
                  <a:t> - длина судна;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𝑅</m:t>
                        </m:r>
                        <m:r>
                          <a:rPr lang="ru-RU" sz="1800" i="1">
                            <a:latin typeface="Cambria Math"/>
                          </a:rPr>
                          <m:t>з</m:t>
                        </m:r>
                      </m:sub>
                    </m:sSub>
                  </m:oMath>
                </a14:m>
                <a:r>
                  <a:rPr lang="ru-RU" sz="1800" dirty="0"/>
                  <a:t> - отвечающий судну </a:t>
                </a:r>
                <a:r>
                  <a:rPr lang="ru-RU" sz="1800" dirty="0" err="1"/>
                  <a:t>кф</a:t>
                </a:r>
                <a:r>
                  <a:rPr lang="ru-RU" sz="1800" dirty="0"/>
                  <a:t> (диапазон от 0.7 до 1.7, в среднем 1,0);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/>
                          </a:rPr>
                          <m:t>∆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ru-RU" sz="1800" dirty="0"/>
                  <a:t> – угол поворота</a:t>
                </a:r>
                <a:r>
                  <a:rPr lang="ru-RU" sz="1800" dirty="0" smtClean="0"/>
                  <a:t>.</a:t>
                </a:r>
              </a:p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800" dirty="0"/>
                  <a:t>Точнее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ru-RU" sz="1800">
                            <a:latin typeface="Cambria Math"/>
                          </a:rPr>
                          <m:t>∆</m:t>
                        </m:r>
                      </m:sub>
                    </m:sSub>
                  </m:oMath>
                </a14:m>
                <a:r>
                  <a:rPr lang="ru-RU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∆</m:t>
                        </m:r>
                      </m:sub>
                    </m:sSub>
                  </m:oMath>
                </a14:m>
                <a:r>
                  <a:rPr lang="ru-RU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ru-RU" sz="1800">
                            <a:latin typeface="Cambria Math"/>
                          </a:rPr>
                          <m:t>∆</m:t>
                        </m:r>
                      </m:sub>
                    </m:sSub>
                  </m:oMath>
                </a14:m>
                <a:r>
                  <a:rPr lang="ru-RU" sz="1800" dirty="0"/>
                  <a:t> можно найти по эталонной модели </a:t>
                </a:r>
                <a:r>
                  <a:rPr lang="en-US" sz="1800" dirty="0"/>
                  <a:t>HCS</a:t>
                </a:r>
                <a:r>
                  <a:rPr lang="ru-RU" sz="1800" dirty="0"/>
                  <a:t>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832648"/>
              </a:xfrm>
              <a:blipFill rotWithShape="1">
                <a:blip r:embed="rId2"/>
                <a:stretch>
                  <a:fillRect l="-593" t="-313" r="-1037" b="-1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7544-66A0-491A-871B-13085183EE0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24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3246120" cy="252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0"/>
                    </a14:imgEffect>
                    <a14:imgEffect>
                      <a14:brightnessContrast bright="-14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2571750" cy="381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25144"/>
            <a:ext cx="4148176" cy="146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97" y="2854876"/>
            <a:ext cx="3839032" cy="370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39552" y="476672"/>
                <a:ext cx="14215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dirty="0" smtClean="0">
                    <a:solidFill>
                      <a:srgbClr val="7030A0"/>
                    </a:solidFill>
                  </a:rPr>
                  <a:t>К расчету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ru-RU" b="1">
                            <a:solidFill>
                              <a:srgbClr val="7030A0"/>
                            </a:solidFill>
                            <a:latin typeface="Cambria Math"/>
                          </a:rPr>
                          <m:t>∆</m:t>
                        </m:r>
                      </m:sub>
                    </m:sSub>
                  </m:oMath>
                </a14:m>
                <a:endParaRPr lang="ru-RU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76672"/>
                <a:ext cx="1421543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3863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4355976" y="1039768"/>
            <a:ext cx="1643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Маршрут с кругами </a:t>
            </a:r>
            <a:r>
              <a:rPr lang="ru-RU" b="1" dirty="0" smtClean="0">
                <a:solidFill>
                  <a:srgbClr val="7030A0"/>
                </a:solidFill>
              </a:rPr>
              <a:t>прибытия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(</a:t>
            </a:r>
            <a:r>
              <a:rPr lang="ru-RU" b="1" dirty="0" err="1">
                <a:solidFill>
                  <a:srgbClr val="7030A0"/>
                </a:solidFill>
              </a:rPr>
              <a:t>arrival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alarm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area</a:t>
            </a:r>
            <a:r>
              <a:rPr lang="ru-RU" b="1" dirty="0" smtClean="0">
                <a:solidFill>
                  <a:srgbClr val="7030A0"/>
                </a:solidFill>
              </a:rPr>
              <a:t>)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093" y="4442268"/>
            <a:ext cx="4131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Маршрут с зонами эволюционного движения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58605" y="3140968"/>
            <a:ext cx="178247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Маршрут с </a:t>
            </a:r>
            <a:r>
              <a:rPr lang="en-US" b="1" dirty="0">
                <a:solidFill>
                  <a:srgbClr val="7030A0"/>
                </a:solidFill>
              </a:rPr>
              <a:t>WOL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7544-66A0-491A-871B-13085183EE0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21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2754</Words>
  <Application>Microsoft Office PowerPoint</Application>
  <PresentationFormat>Экран (4:3)</PresentationFormat>
  <Paragraphs>194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Тема: СИСТЕМА УПРАВЛЕНИЯ ТРАЕКТОРИЕЙ СУДНА </vt:lpstr>
      <vt:lpstr> 1. Виды TCS </vt:lpstr>
      <vt:lpstr> 2. Основные требования к ТCS </vt:lpstr>
      <vt:lpstr>Презентация PowerPoint</vt:lpstr>
      <vt:lpstr> 3. Структура системы </vt:lpstr>
      <vt:lpstr> 4. Алгоритмы вождения по маршруту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5. Авторулевые на нечеткой логике</vt:lpstr>
      <vt:lpstr>Презентация PowerPoint</vt:lpstr>
      <vt:lpstr> Операторы фазификации </vt:lpstr>
      <vt:lpstr>Презентация PowerPoint</vt:lpstr>
      <vt:lpstr> Блок-схема HCS с нечетким АР </vt:lpstr>
      <vt:lpstr>Презентация PowerPoint</vt:lpstr>
      <vt:lpstr>6. Адаптивный самообучающийся АР «NAVpilot-711»</vt:lpstr>
      <vt:lpstr>Презентация PowerPoint</vt:lpstr>
      <vt:lpstr>Типы управления траекторией: XTE или Course-To-Steer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Тема: СИСТЕМА УПРАВЛЕНИЯ ТРАЕКТОРИЕЙ СУДНА </dc:title>
  <dc:creator>VLL</dc:creator>
  <cp:lastModifiedBy>k</cp:lastModifiedBy>
  <cp:revision>42</cp:revision>
  <dcterms:created xsi:type="dcterms:W3CDTF">2020-03-16T06:43:27Z</dcterms:created>
  <dcterms:modified xsi:type="dcterms:W3CDTF">2020-09-20T13:35:52Z</dcterms:modified>
</cp:coreProperties>
</file>