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6" r:id="rId5"/>
    <p:sldId id="261" r:id="rId6"/>
    <p:sldId id="262" r:id="rId7"/>
    <p:sldId id="263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5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8080"/>
    <a:srgbClr val="009999"/>
    <a:srgbClr val="00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0EE88-C8E0-470A-A781-A1D535B9DABA}" type="datetimeFigureOut">
              <a:rPr lang="ru-RU" smtClean="0"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C06E-65BA-4EFE-8A83-C0B9533728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39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C06E-65BA-4EFE-8A83-C0B95337289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69DA-AC10-40F4-87F7-5B5DCFB76202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8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269D-1C6D-41D7-A0B3-8A8A546EC9F8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6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67ED-D8A5-4FF3-8E98-AA1E5B03FF80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59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B37AB-66AA-4157-A473-CF77EE9F12A3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E1B54-434B-4B64-B5A6-95DD5B0ED937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4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14B4-6D92-4D3F-8F94-2342E33C8255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93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658D-8658-4FB6-8EED-560143BFD73A}" type="datetime1">
              <a:rPr lang="ru-RU" smtClean="0"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1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FE82-88AE-40A8-9E23-A33D39A25EA0}" type="datetime1">
              <a:rPr lang="ru-RU" smtClean="0"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2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ED0-94AE-4759-A023-C9724331EC52}" type="datetime1">
              <a:rPr lang="ru-RU" smtClean="0"/>
              <a:t>22.09.2020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92DCA-C6A2-45FE-A750-1D74AA148740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08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4909-95DB-40B8-9B18-D2C579389EE0}" type="datetime1">
              <a:rPr lang="ru-RU" smtClean="0"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43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67CF-EEE9-4067-AF48-CA4460B49858}" type="datetime1">
              <a:rPr lang="ru-RU" smtClean="0"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7E3D4-6FE1-4226-974B-E2295F612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5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86652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Тема: СИСТЕМА УПРАВЛЕНИЯ КУРСОМ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331236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Основные сведения</a:t>
            </a:r>
            <a:endParaRPr lang="ru-RU" sz="2800" dirty="0">
              <a:solidFill>
                <a:schemeClr val="tx1"/>
              </a:solidFill>
            </a:endParaRP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Фильтрация </a:t>
            </a:r>
            <a:r>
              <a:rPr lang="ru-RU" sz="2800" b="1" dirty="0">
                <a:solidFill>
                  <a:schemeClr val="tx1"/>
                </a:solidFill>
              </a:rPr>
              <a:t>волнового рыскания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Адаптивные АР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Неадаптивный </a:t>
            </a:r>
            <a:r>
              <a:rPr lang="ru-RU" sz="2800" b="1" dirty="0">
                <a:solidFill>
                  <a:schemeClr val="tx1"/>
                </a:solidFill>
              </a:rPr>
              <a:t>АР «</a:t>
            </a:r>
            <a:r>
              <a:rPr lang="en-US" sz="2800" b="1" dirty="0">
                <a:solidFill>
                  <a:schemeClr val="tx1"/>
                </a:solidFill>
              </a:rPr>
              <a:t>NT</a:t>
            </a:r>
            <a:r>
              <a:rPr lang="ru-RU" sz="2800" b="1" dirty="0">
                <a:solidFill>
                  <a:schemeClr val="tx1"/>
                </a:solidFill>
              </a:rPr>
              <a:t>991</a:t>
            </a:r>
            <a:r>
              <a:rPr lang="en-US" sz="2800" b="1" dirty="0">
                <a:solidFill>
                  <a:schemeClr val="tx1"/>
                </a:solidFill>
              </a:rPr>
              <a:t>G MK</a:t>
            </a:r>
            <a:r>
              <a:rPr lang="ru-RU" sz="2800" b="1" dirty="0">
                <a:solidFill>
                  <a:schemeClr val="tx1"/>
                </a:solidFill>
              </a:rPr>
              <a:t>2» (</a:t>
            </a:r>
            <a:r>
              <a:rPr lang="en-US" sz="2800" b="1" dirty="0">
                <a:solidFill>
                  <a:schemeClr val="tx1"/>
                </a:solidFill>
              </a:rPr>
              <a:t>Navitron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</a:p>
          <a:p>
            <a:pPr marL="514350" indent="-514350" algn="l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solidFill>
                  <a:schemeClr val="tx1"/>
                </a:solidFill>
              </a:rPr>
              <a:t>Самонастраивающийся </a:t>
            </a:r>
            <a:r>
              <a:rPr lang="ru-RU" sz="2800" b="1" dirty="0">
                <a:solidFill>
                  <a:schemeClr val="tx1"/>
                </a:solidFill>
              </a:rPr>
              <a:t>АР «</a:t>
            </a:r>
            <a:r>
              <a:rPr lang="en-US" sz="2800" b="1" dirty="0">
                <a:solidFill>
                  <a:schemeClr val="tx1"/>
                </a:solidFill>
              </a:rPr>
              <a:t>AP</a:t>
            </a:r>
            <a:r>
              <a:rPr lang="ru-RU" sz="2800" b="1" dirty="0">
                <a:solidFill>
                  <a:schemeClr val="tx1"/>
                </a:solidFill>
              </a:rPr>
              <a:t>4000» (</a:t>
            </a:r>
            <a:r>
              <a:rPr lang="en-US" sz="2800" b="1" dirty="0">
                <a:solidFill>
                  <a:schemeClr val="tx1"/>
                </a:solidFill>
              </a:rPr>
              <a:t>Navis Engineering</a:t>
            </a:r>
            <a:r>
              <a:rPr lang="ru-RU" sz="2800" b="1" dirty="0">
                <a:solidFill>
                  <a:schemeClr val="tx1"/>
                </a:solidFill>
              </a:rPr>
              <a:t>)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4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319898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Так как с изменением погоды, </a:t>
                </a:r>
                <a:r>
                  <a:rPr lang="en-US" sz="1800" i="1" dirty="0"/>
                  <a:t>K</a:t>
                </a:r>
                <a:r>
                  <a:rPr lang="ru-RU" sz="1800" dirty="0"/>
                  <a:t> и </a:t>
                </a:r>
                <a:r>
                  <a:rPr lang="en-US" sz="1800" i="1" dirty="0"/>
                  <a:t>V</a:t>
                </a:r>
                <a:r>
                  <a:rPr lang="ru-RU" sz="1800" dirty="0"/>
                  <a:t> судна, параметры волнового рыскания меняются, то </a:t>
                </a:r>
                <a:r>
                  <a:rPr lang="ru-RU" sz="1800" b="1" i="1" dirty="0">
                    <a:solidFill>
                      <a:srgbClr val="C00000"/>
                    </a:solidFill>
                  </a:rPr>
                  <a:t>Ф должен подстраиваться</a:t>
                </a:r>
                <a:r>
                  <a:rPr lang="ru-RU" sz="1800" dirty="0"/>
                  <a:t>. На практике обычно области частот полезного сигнала и помехи перекрываются. Поэтому при фильтрации стремятся </a:t>
                </a:r>
                <a:r>
                  <a:rPr lang="ru-RU" sz="1800" i="1" dirty="0"/>
                  <a:t>существенно не исказить полезный сигнал </a:t>
                </a:r>
                <a:r>
                  <a:rPr lang="ru-RU" sz="1800" dirty="0"/>
                  <a:t>и </a:t>
                </a:r>
                <a:r>
                  <a:rPr lang="ru-RU" sz="1800" i="1" dirty="0"/>
                  <a:t>полнее подавить помеху</a:t>
                </a:r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Основной характеристикой Ф  является </a:t>
                </a:r>
                <a:r>
                  <a:rPr lang="ru-RU" sz="1800" b="1" i="1" dirty="0">
                    <a:solidFill>
                      <a:srgbClr val="0070C0"/>
                    </a:solidFill>
                  </a:rPr>
                  <a:t>амплитудно-частотная (АЧХ)</a:t>
                </a:r>
                <a:r>
                  <a:rPr lang="ru-RU" sz="1800" i="1" dirty="0">
                    <a:solidFill>
                      <a:srgbClr val="0070C0"/>
                    </a:solidFill>
                  </a:rPr>
                  <a:t> </a:t>
                </a:r>
                <a:r>
                  <a:rPr lang="ru-RU" sz="1800" dirty="0"/>
                  <a:t>- отношение амплитуды его выходного сигнала к амплитуде входного в зависимости от частоты.</a:t>
                </a: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b="1" dirty="0" smtClean="0"/>
                  <a:t>В АР для фильтрации </a:t>
                </a:r>
                <a:r>
                  <a:rPr lang="ru-RU" sz="18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𝝍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ru-RU" sz="1800" b="1" dirty="0"/>
                  <a:t> используются</a:t>
                </a:r>
                <a:r>
                  <a:rPr lang="ru-RU" sz="1800" dirty="0" smtClean="0"/>
                  <a:t>:</a:t>
                </a:r>
                <a:endParaRPr lang="ru-RU" sz="1800" dirty="0"/>
              </a:p>
              <a:p>
                <a:pPr lvl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800" dirty="0"/>
                  <a:t>Зоны нечувствительности и насыщения;</a:t>
                </a:r>
              </a:p>
              <a:p>
                <a:pPr lvl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800" dirty="0" smtClean="0"/>
                  <a:t>Низкочастотные </a:t>
                </a:r>
                <a:r>
                  <a:rPr lang="ru-RU" sz="1800" dirty="0"/>
                  <a:t>линейные и нелинейные фильтры;</a:t>
                </a:r>
              </a:p>
              <a:p>
                <a:pPr lvl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800" dirty="0"/>
                  <a:t>Полосные фильтры (ПФ);</a:t>
                </a:r>
              </a:p>
              <a:p>
                <a:pPr lvl="0"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800" dirty="0"/>
                  <a:t>Рекурсивные фильтры;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r>
                  <a:rPr lang="ru-RU" sz="1800" dirty="0"/>
                  <a:t>Эвристические алгоритмы и другие методы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3198988"/>
              </a:xfrm>
              <a:blipFill rotWithShape="1">
                <a:blip r:embed="rId2"/>
                <a:stretch>
                  <a:fillRect l="-519" t="-1905" r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890868"/>
            <a:ext cx="5270945" cy="210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877272"/>
            <a:ext cx="1617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НЧФ и его АЧХ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03652"/>
            <a:ext cx="2851690" cy="241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68171" y="5877272"/>
            <a:ext cx="2550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АЧХ полосного фильтра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У крупнотоннажных судов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разнесены по частоте. Для них эффективны НЧФ. У среднетоннажных судов при волнении с носовых КУ НЧФ эффективны, а при кормовых 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попадает в полосу пропускаемых судном частот и эффективность НЧФ меньше. У малых судов частотное различие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невелико. Здесь меньшее, чем у НЧФ, искажение полезного сигнала, дает ПФ, уменьшающий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в интервале наиболее интенсивных его гармоник</a:t>
                </a:r>
                <a:r>
                  <a:rPr lang="ru-RU" sz="1800" dirty="0" smtClean="0"/>
                  <a:t>.</a:t>
                </a:r>
                <a:endParaRPr lang="en-US" sz="1800" dirty="0" smtClean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Использование рекурсивных фильтров</a:t>
                </a:r>
                <a:r>
                  <a:rPr lang="ru-RU" sz="1800" dirty="0"/>
                  <a:t>. Из них в </a:t>
                </a:r>
                <a:r>
                  <a:rPr lang="en-US" sz="1800" dirty="0"/>
                  <a:t>HCS </a:t>
                </a:r>
                <a:r>
                  <a:rPr lang="ru-RU" sz="1800" dirty="0"/>
                  <a:t>распространен </a:t>
                </a:r>
                <a:r>
                  <a:rPr lang="ru-RU" sz="1800" b="1" dirty="0"/>
                  <a:t>фильтр Калмана </a:t>
                </a:r>
                <a:r>
                  <a:rPr lang="ru-RU" sz="1800" dirty="0"/>
                  <a:t>(</a:t>
                </a:r>
                <a:r>
                  <a:rPr lang="ru-RU" sz="1800" b="1" dirty="0"/>
                  <a:t>ФК</a:t>
                </a:r>
                <a:r>
                  <a:rPr lang="ru-RU" sz="1800" dirty="0"/>
                  <a:t>). В нем используются модели динамики судна, волнового рыскания и проводимые через малый интервал времени измерения β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ψ</m:t>
                    </m:r>
                  </m:oMath>
                </a14:m>
                <a:r>
                  <a:rPr lang="ru-RU" sz="1800" dirty="0"/>
                  <a:t>. Принцип выделения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из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ψ</m:t>
                    </m:r>
                  </m:oMath>
                </a14:m>
                <a:r>
                  <a:rPr lang="ru-RU" sz="1800" dirty="0"/>
                  <a:t> состоит в следующем. По модели судна, на которую от РД поступают значения β, находится прогноз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Π</m:t>
                        </m:r>
                      </m:sub>
                    </m:sSub>
                  </m:oMath>
                </a14:m>
                <a:r>
                  <a:rPr lang="ru-RU" sz="1800" dirty="0"/>
                  <a:t> отклонения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на момент следующего измерения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ψ</m:t>
                    </m:r>
                  </m:oMath>
                </a14:m>
                <a:r>
                  <a:rPr lang="ru-RU" sz="1800" dirty="0"/>
                  <a:t>. Полученное по ГК значение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ψ</m:t>
                    </m:r>
                  </m:oMath>
                </a14:m>
                <a:r>
                  <a:rPr lang="ru-RU" sz="1800" dirty="0"/>
                  <a:t> считается результатом измерения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с погрешностью, равной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. Вид статистических характеристики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800" dirty="0"/>
                  <a:t> и погрешности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Π</m:t>
                        </m:r>
                      </m:sub>
                    </m:sSub>
                  </m:oMath>
                </a14:m>
                <a:r>
                  <a:rPr lang="ru-RU" sz="1800" dirty="0"/>
                  <a:t> известен. В блоке объединения по прогнозируемому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Π</m:t>
                        </m:r>
                      </m:sub>
                    </m:sSub>
                  </m:oMath>
                </a14:m>
                <a:r>
                  <a:rPr lang="ru-RU" sz="1800" dirty="0"/>
                  <a:t> и измеренному ψ значениям с учетом статистических характеристик их погрешностей находится эффективная оценка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. Она используется в регуляторе для определения β.</a:t>
                </a:r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Качество </a:t>
                </a:r>
                <a:r>
                  <a:rPr lang="ru-RU" sz="1800" b="1" dirty="0"/>
                  <a:t>ФК</a:t>
                </a:r>
                <a:r>
                  <a:rPr lang="ru-RU" sz="1800" dirty="0"/>
                  <a:t> может быть повышено при учете данных о спектре рыскания и качки, определяемых борт. системами контроля мореходности</a:t>
                </a:r>
                <a:r>
                  <a:rPr lang="ru-RU" sz="1800" dirty="0" smtClean="0"/>
                  <a:t>.</a:t>
                </a:r>
                <a:endParaRPr lang="en-US" sz="1800" dirty="0" smtClean="0"/>
              </a:p>
              <a:p>
                <a:pPr marL="0" indent="36000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Эвристические алгоритмы фильтрации</a:t>
                </a:r>
                <a:r>
                  <a:rPr lang="ru-RU" sz="1800" dirty="0">
                    <a:solidFill>
                      <a:srgbClr val="009999"/>
                    </a:solidFill>
                  </a:rPr>
                  <a:t> </a:t>
                </a:r>
                <a:r>
                  <a:rPr lang="ru-RU" sz="1800" dirty="0"/>
                  <a:t>отражают методы, используемые опытными рулевыми при управлении судном в условиях волнения. В АР они реализуются с помощью средств нечеткой логики.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76672"/>
                <a:ext cx="8229600" cy="5649491"/>
              </a:xfrm>
              <a:blipFill rotWithShape="1">
                <a:blip r:embed="rId2"/>
                <a:stretch>
                  <a:fillRect l="-444" t="-324" r="-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FF"/>
                </a:solidFill>
              </a:rPr>
              <a:t/>
            </a:r>
            <a:br>
              <a:rPr lang="en-US" sz="2400" b="1" dirty="0" smtClean="0">
                <a:solidFill>
                  <a:srgbClr val="FF00FF"/>
                </a:solidFill>
              </a:rPr>
            </a:br>
            <a:r>
              <a:rPr lang="ru-RU" sz="2400" b="1" dirty="0" smtClean="0">
                <a:solidFill>
                  <a:srgbClr val="FF00FF"/>
                </a:solidFill>
              </a:rPr>
              <a:t>3</a:t>
            </a:r>
            <a:r>
              <a:rPr lang="ru-RU" sz="2400" b="1" dirty="0">
                <a:solidFill>
                  <a:srgbClr val="FF00FF"/>
                </a:solidFill>
              </a:rPr>
              <a:t>. Адаптивные АР</a:t>
            </a:r>
            <a:r>
              <a:rPr lang="ru-RU" sz="2400" dirty="0">
                <a:solidFill>
                  <a:srgbClr val="FF00FF"/>
                </a:solidFill>
              </a:rPr>
              <a:t/>
            </a:r>
            <a:br>
              <a:rPr lang="ru-RU" sz="2400" dirty="0">
                <a:solidFill>
                  <a:srgbClr val="FF00FF"/>
                </a:solidFill>
              </a:rPr>
            </a:br>
            <a:endParaRPr lang="ru-RU" sz="28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На морских средне- и крупнотоннажных судах применяются </a:t>
                </a:r>
                <a:r>
                  <a:rPr lang="ru-RU" sz="1800" b="1" i="1" dirty="0">
                    <a:solidFill>
                      <a:srgbClr val="0070C0"/>
                    </a:solidFill>
                  </a:rPr>
                  <a:t>самонастраивающиеся АР</a:t>
                </a:r>
                <a:r>
                  <a:rPr lang="ru-RU" sz="1800" dirty="0"/>
                  <a:t>, т.к. диапазон изменения внешних воздействий и динамики судна не требуют изменения структуры алгоритма управления. </a:t>
                </a:r>
                <a:endParaRPr lang="en-US" sz="1800" dirty="0" smtClean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C00000"/>
                    </a:solidFill>
                  </a:rPr>
                  <a:t>Критерием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качества СК</a:t>
                </a:r>
                <a:r>
                  <a:rPr lang="ru-RU" sz="1800" dirty="0"/>
                  <a:t> обычно служит функционал:</a:t>
                </a:r>
              </a:p>
              <a:p>
                <a:pPr marL="0" indent="36000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ru-RU" sz="1800" i="1">
                        <a:latin typeface="Cambria Math"/>
                      </a:rPr>
                      <m:t>𝐼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ru-RU" sz="1800" i="1">
                        <a:latin typeface="Cambria Math"/>
                      </a:rPr>
                      <m:t>=</m:t>
                    </m:r>
                    <m:r>
                      <a:rPr lang="ru-RU" sz="1800" i="1">
                        <a:latin typeface="Cambria Math"/>
                      </a:rPr>
                      <m:t>𝑚𝑖𝑛</m:t>
                    </m:r>
                  </m:oMath>
                </a14:m>
                <a:r>
                  <a:rPr lang="ru-RU" sz="1800" dirty="0"/>
                  <a:t>;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где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18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  <m:sup>
                        <m:r>
                          <a:rPr lang="ru-RU" sz="1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ru-RU" sz="1800" dirty="0"/>
                  <a:t> - дисперсия рыскания и кладок руля;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ru-RU" sz="1800" dirty="0"/>
                  <a:t> - весовой множитель.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Кроме того требуется, чтобы система СК была астатической, и кол-во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ru-RU" sz="1800" dirty="0"/>
                  <a:t> перекладок руля в единицу времени было меньше допустимого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ru-RU" sz="1800" dirty="0"/>
                  <a:t>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/>
                  <a:t>Обычно применяют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экономический</a:t>
                </a:r>
                <a:r>
                  <a:rPr lang="ru-RU" sz="1800" dirty="0"/>
                  <a:t> и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безопасности</a:t>
                </a:r>
                <a:r>
                  <a:rPr lang="ru-RU" sz="1800" dirty="0"/>
                  <a:t> критерии качества. </a:t>
                </a:r>
                <a:r>
                  <a:rPr lang="ru-RU" sz="1800" b="1" i="1" dirty="0"/>
                  <a:t>Первый</a:t>
                </a:r>
                <a:r>
                  <a:rPr lang="ru-RU" sz="1800" dirty="0"/>
                  <a:t> направлен на сокращение пропульсивных потерь при СК в открытом море и прибрежных водах путем уменьшения сопротивления воды движению судна. </a:t>
                </a:r>
                <a:r>
                  <a:rPr lang="ru-RU" sz="1800" b="1" i="1" dirty="0"/>
                  <a:t>Второй</a:t>
                </a:r>
                <a:r>
                  <a:rPr lang="ru-RU" sz="1800" dirty="0"/>
                  <a:t> используется для обеспечения максимальной точности СК в стесненных водах, даже если это достигается некоторыми потерями топлива. Значение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β</m:t>
                        </m:r>
                      </m:sub>
                    </m:sSub>
                  </m:oMath>
                </a14:m>
                <a:r>
                  <a:rPr lang="ru-RU" sz="1800" dirty="0"/>
                  <a:t> здесь меньше, 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ru-RU" sz="1800">
                            <a:latin typeface="Cambria Math"/>
                          </a:rPr>
                          <m:t>ДОП</m:t>
                        </m:r>
                      </m:sub>
                    </m:sSub>
                  </m:oMath>
                </a14:m>
                <a:r>
                  <a:rPr lang="ru-RU" sz="1800" dirty="0"/>
                  <a:t> больше, чем в первом критерии.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Для </a:t>
                </a:r>
                <a:r>
                  <a:rPr lang="ru-RU" sz="1800" dirty="0"/>
                  <a:t>выделения из рыскания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ru-RU" sz="1800" dirty="0"/>
                  <a:t> в современных АР </a:t>
                </a:r>
                <a:r>
                  <a:rPr lang="ru-RU" sz="1800" dirty="0" smtClean="0"/>
                  <a:t>обычно </a:t>
                </a:r>
                <a:r>
                  <a:rPr lang="ru-RU" sz="1800" dirty="0"/>
                  <a:t>используется </a:t>
                </a:r>
                <a:r>
                  <a:rPr lang="ru-RU" sz="1800" b="1" dirty="0">
                    <a:solidFill>
                      <a:srgbClr val="C00000"/>
                    </a:solidFill>
                  </a:rPr>
                  <a:t>фильтр Калмана</a:t>
                </a:r>
                <a:r>
                  <a:rPr lang="ru-RU" sz="1800" dirty="0" smtClean="0"/>
                  <a:t>.</a:t>
                </a:r>
                <a:r>
                  <a:rPr lang="en-US" sz="1800" dirty="0" smtClean="0"/>
                  <a:t> </a:t>
                </a:r>
                <a:r>
                  <a:rPr lang="ru-RU" sz="1800" dirty="0"/>
                  <a:t>Обычно адаптивные АР приспосабливаются к изменению: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загрузки судна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,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скорости хода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,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погодных условий</a:t>
                </a:r>
                <a:r>
                  <a:rPr lang="ru-RU" sz="1800" b="1" dirty="0">
                    <a:solidFill>
                      <a:srgbClr val="0000FF"/>
                    </a:solidFill>
                  </a:rPr>
                  <a:t> (характера рыскания),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глубины на мелководье</a:t>
                </a:r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361459"/>
              </a:xfrm>
              <a:blipFill rotWithShape="1">
                <a:blip r:embed="rId2"/>
                <a:stretch>
                  <a:fillRect l="-593" t="-5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9999"/>
                </a:solidFill>
              </a:rPr>
              <a:t>Блок-схема </a:t>
            </a:r>
            <a:r>
              <a:rPr lang="en-US" sz="2400" b="1" dirty="0">
                <a:solidFill>
                  <a:srgbClr val="009999"/>
                </a:solidFill>
              </a:rPr>
              <a:t>HCS</a:t>
            </a:r>
            <a:r>
              <a:rPr lang="ru-RU" sz="2400" b="1" dirty="0">
                <a:solidFill>
                  <a:srgbClr val="009999"/>
                </a:solidFill>
              </a:rPr>
              <a:t> с адаптивным АР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8684"/>
            <a:ext cx="8229600" cy="2732644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/>
              <a:t>БПМ</a:t>
            </a:r>
            <a:r>
              <a:rPr lang="ru-RU" sz="1800" b="1" dirty="0">
                <a:solidFill>
                  <a:srgbClr val="7030A0"/>
                </a:solidFill>
              </a:rPr>
              <a:t> </a:t>
            </a:r>
            <a:r>
              <a:rPr lang="ru-RU" sz="1800" dirty="0"/>
              <a:t>– блок программ </a:t>
            </a:r>
            <a:r>
              <a:rPr lang="ru-RU" sz="1800" dirty="0" smtClean="0"/>
              <a:t>маневров</a:t>
            </a:r>
            <a:r>
              <a:rPr lang="ru-RU" sz="1800" b="1" dirty="0" smtClean="0">
                <a:solidFill>
                  <a:srgbClr val="7030A0"/>
                </a:solidFill>
              </a:rPr>
              <a:t>; </a:t>
            </a:r>
            <a:r>
              <a:rPr lang="ru-RU" sz="1800" b="1" dirty="0" smtClean="0"/>
              <a:t>Ф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dirty="0" smtClean="0"/>
              <a:t>– фильтр</a:t>
            </a:r>
            <a:r>
              <a:rPr lang="ru-RU" sz="1800" b="1" dirty="0" smtClean="0">
                <a:solidFill>
                  <a:srgbClr val="7030A0"/>
                </a:solidFill>
              </a:rPr>
              <a:t>; </a:t>
            </a:r>
            <a:r>
              <a:rPr lang="ru-RU" sz="1800" b="1" dirty="0" smtClean="0"/>
              <a:t>ДСП</a:t>
            </a:r>
            <a:r>
              <a:rPr lang="ru-RU" sz="1800" b="1" dirty="0" smtClean="0">
                <a:solidFill>
                  <a:srgbClr val="7030A0"/>
                </a:solidFill>
              </a:rPr>
              <a:t> – </a:t>
            </a:r>
            <a:r>
              <a:rPr lang="ru-RU" sz="1800" dirty="0" smtClean="0"/>
              <a:t>датчик скорости поворота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Устройство </a:t>
            </a:r>
            <a:r>
              <a:rPr lang="ru-RU" sz="1800" b="1" dirty="0">
                <a:solidFill>
                  <a:srgbClr val="C00000"/>
                </a:solidFill>
              </a:rPr>
              <a:t>адаптации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может включать в себя модули: </a:t>
            </a:r>
            <a:r>
              <a:rPr lang="ru-RU" sz="1800" b="1" i="1" dirty="0">
                <a:solidFill>
                  <a:srgbClr val="0000FF"/>
                </a:solidFill>
              </a:rPr>
              <a:t>анализа входных сигналов</a:t>
            </a:r>
            <a:r>
              <a:rPr lang="ru-RU" sz="1800" b="1" dirty="0">
                <a:solidFill>
                  <a:srgbClr val="0000FF"/>
                </a:solidFill>
              </a:rPr>
              <a:t> (МАС)</a:t>
            </a:r>
            <a:r>
              <a:rPr lang="ru-RU" sz="1800" b="1" dirty="0">
                <a:solidFill>
                  <a:srgbClr val="0070C0"/>
                </a:solidFill>
              </a:rPr>
              <a:t>, </a:t>
            </a:r>
            <a:r>
              <a:rPr lang="ru-RU" sz="1800" b="1" i="1" dirty="0">
                <a:solidFill>
                  <a:srgbClr val="0070C0"/>
                </a:solidFill>
              </a:rPr>
              <a:t>анализа объекта</a:t>
            </a:r>
            <a:r>
              <a:rPr lang="ru-RU" sz="1800" b="1" dirty="0">
                <a:solidFill>
                  <a:srgbClr val="0070C0"/>
                </a:solidFill>
              </a:rPr>
              <a:t> (МАО), </a:t>
            </a:r>
            <a:r>
              <a:rPr lang="ru-RU" sz="1800" b="1" i="1" dirty="0">
                <a:solidFill>
                  <a:srgbClr val="0000FF"/>
                </a:solidFill>
              </a:rPr>
              <a:t>оценки качества работы</a:t>
            </a:r>
            <a:r>
              <a:rPr lang="ru-RU" sz="1800" b="1" dirty="0">
                <a:solidFill>
                  <a:srgbClr val="0000FF"/>
                </a:solidFill>
              </a:rPr>
              <a:t> (МОКР)</a:t>
            </a:r>
            <a:r>
              <a:rPr lang="ru-RU" sz="1800" b="1" dirty="0">
                <a:solidFill>
                  <a:srgbClr val="0070C0"/>
                </a:solidFill>
              </a:rPr>
              <a:t>, </a:t>
            </a:r>
            <a:r>
              <a:rPr lang="ru-RU" sz="1800" b="1" i="1" dirty="0"/>
              <a:t>выработки значений параметров настройки</a:t>
            </a:r>
            <a:r>
              <a:rPr lang="ru-RU" sz="1800" b="1" dirty="0"/>
              <a:t> (УВ</a:t>
            </a:r>
            <a:r>
              <a:rPr lang="ru-RU" sz="1800" b="1" dirty="0">
                <a:solidFill>
                  <a:srgbClr val="7030A0"/>
                </a:solidFill>
              </a:rPr>
              <a:t>)</a:t>
            </a:r>
            <a:r>
              <a:rPr lang="ru-RU" sz="1800" b="1" dirty="0">
                <a:solidFill>
                  <a:srgbClr val="0070C0"/>
                </a:solidFill>
              </a:rPr>
              <a:t>, </a:t>
            </a:r>
            <a:r>
              <a:rPr lang="ru-RU" sz="1800" b="1" i="1" dirty="0">
                <a:solidFill>
                  <a:srgbClr val="008080"/>
                </a:solidFill>
              </a:rPr>
              <a:t>исполнительный</a:t>
            </a:r>
            <a:r>
              <a:rPr lang="ru-RU" sz="1800" b="1" dirty="0">
                <a:solidFill>
                  <a:srgbClr val="008080"/>
                </a:solidFill>
              </a:rPr>
              <a:t> (ИМ</a:t>
            </a:r>
            <a:r>
              <a:rPr lang="ru-RU" sz="1800" dirty="0"/>
              <a:t>).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МАС</a:t>
            </a:r>
            <a:r>
              <a:rPr lang="ru-RU" sz="1800" dirty="0"/>
              <a:t> измеряет и анализирует параметры рыскания и возмущений, </a:t>
            </a:r>
            <a:r>
              <a:rPr lang="ru-RU" sz="1800" b="1" dirty="0">
                <a:solidFill>
                  <a:srgbClr val="0000FF"/>
                </a:solidFill>
              </a:rPr>
              <a:t>МАО</a:t>
            </a:r>
            <a:r>
              <a:rPr lang="ru-RU" sz="1800" dirty="0"/>
              <a:t> по значениям сигналов управления и реакции на них судна определяет изменение в динамике судна при плавании. </a:t>
            </a:r>
            <a:r>
              <a:rPr lang="ru-RU" sz="1800" b="1" dirty="0">
                <a:solidFill>
                  <a:srgbClr val="0000FF"/>
                </a:solidFill>
              </a:rPr>
              <a:t>МОКР</a:t>
            </a:r>
            <a:r>
              <a:rPr lang="ru-RU" sz="1800" b="1" dirty="0"/>
              <a:t> </a:t>
            </a:r>
            <a:r>
              <a:rPr lang="ru-RU" sz="1800" dirty="0"/>
              <a:t>контролирует качество СК. </a:t>
            </a:r>
            <a:r>
              <a:rPr lang="ru-RU" sz="1800" b="1" dirty="0">
                <a:solidFill>
                  <a:srgbClr val="0000FF"/>
                </a:solidFill>
              </a:rPr>
              <a:t>УВ</a:t>
            </a:r>
            <a:r>
              <a:rPr lang="ru-RU" sz="1800" dirty="0"/>
              <a:t> по информации МАС, МАО, МОКР определяет параметры настройки Ф и регулятора. </a:t>
            </a:r>
            <a:r>
              <a:rPr lang="ru-RU" sz="1800" b="1" dirty="0">
                <a:solidFill>
                  <a:srgbClr val="0000FF"/>
                </a:solidFill>
              </a:rPr>
              <a:t>ИМ</a:t>
            </a:r>
            <a:r>
              <a:rPr lang="ru-RU" sz="1800" dirty="0"/>
              <a:t> перенастраивает Ф и регулятор.</a:t>
            </a:r>
          </a:p>
          <a:p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137654" cy="281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23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Методы адаптации к изменяющимся условиям</a:t>
            </a:r>
            <a:r>
              <a:rPr lang="ru-RU" sz="1800" dirty="0">
                <a:solidFill>
                  <a:srgbClr val="009999"/>
                </a:solidFill>
              </a:rPr>
              <a:t> </a:t>
            </a:r>
            <a:r>
              <a:rPr lang="ru-RU" sz="1800" dirty="0"/>
              <a:t>в АР разнообразны. Существуют </a:t>
            </a:r>
            <a:r>
              <a:rPr lang="ru-RU" sz="1800" b="1" i="1" dirty="0">
                <a:solidFill>
                  <a:srgbClr val="0070C0"/>
                </a:solidFill>
              </a:rPr>
              <a:t>методы раздельной подстройки</a:t>
            </a:r>
            <a:r>
              <a:rPr lang="ru-RU" sz="1800" b="1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к изменению параметрических и координатных возмущений и </a:t>
            </a:r>
            <a:r>
              <a:rPr lang="ru-RU" sz="1800" b="1" i="1" dirty="0">
                <a:solidFill>
                  <a:srgbClr val="0070C0"/>
                </a:solidFill>
              </a:rPr>
              <a:t>методы совместного их учета</a:t>
            </a:r>
            <a:r>
              <a:rPr lang="ru-RU" sz="1800" dirty="0"/>
              <a:t>. </a:t>
            </a:r>
            <a:r>
              <a:rPr lang="ru-RU" sz="1800" dirty="0" err="1"/>
              <a:t>Кф</a:t>
            </a:r>
            <a:r>
              <a:rPr lang="ru-RU" sz="1800" dirty="0"/>
              <a:t>-ты регулятора и Ф могут определяться </a:t>
            </a:r>
            <a:r>
              <a:rPr lang="ru-RU" sz="1800" b="1" i="1" dirty="0">
                <a:solidFill>
                  <a:srgbClr val="7030A0"/>
                </a:solidFill>
              </a:rPr>
              <a:t>беспоисковым</a:t>
            </a:r>
            <a:r>
              <a:rPr lang="ru-RU" sz="1800" dirty="0"/>
              <a:t> и </a:t>
            </a:r>
            <a:r>
              <a:rPr lang="ru-RU" sz="1800" b="1" i="1" dirty="0">
                <a:solidFill>
                  <a:srgbClr val="7030A0"/>
                </a:solidFill>
              </a:rPr>
              <a:t>поисковым методом</a:t>
            </a:r>
            <a:r>
              <a:rPr lang="ru-RU" sz="1800" dirty="0"/>
              <a:t>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Различают </a:t>
            </a:r>
            <a:r>
              <a:rPr lang="ru-RU" sz="1800" b="1" i="1" dirty="0">
                <a:solidFill>
                  <a:srgbClr val="00B050"/>
                </a:solidFill>
              </a:rPr>
              <a:t>адаптацию с применением мат. модели судна</a:t>
            </a:r>
            <a:r>
              <a:rPr lang="ru-RU" sz="1800" dirty="0">
                <a:solidFill>
                  <a:srgbClr val="00B050"/>
                </a:solidFill>
              </a:rPr>
              <a:t> </a:t>
            </a:r>
            <a:r>
              <a:rPr lang="ru-RU" sz="1800" dirty="0"/>
              <a:t>и </a:t>
            </a:r>
            <a:r>
              <a:rPr lang="ru-RU" sz="1800" b="1" i="1" dirty="0">
                <a:solidFill>
                  <a:srgbClr val="00B050"/>
                </a:solidFill>
              </a:rPr>
              <a:t>адаптацию без нее</a:t>
            </a:r>
            <a:r>
              <a:rPr lang="ru-RU" sz="1800" dirty="0"/>
              <a:t>. Используют мат. модели разных видов: линейные и нелинейные, алгебраические, дифференциальные, разностные. Они могут применяться: для прогноза процесса управления, уточнения алгоритма регулирования или его кф-тов, получения переменных объекта, моделирования реакции судна. Параметры модели в процессе адаптации могут оцениваться в режиме работы или в специальном режиме. Условно можно выделить АР с пассивной, активной и комбинированной адаптацией.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Пассивная адаптация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применяется, когда можно рассчитать, как изменить параметры АР, чтобы качество управления осталось хорошим. Такой вид адаптации может быть использован для подстройки АР к изменению </a:t>
            </a:r>
            <a:r>
              <a:rPr lang="en-US" sz="1800" i="1" dirty="0"/>
              <a:t>V</a:t>
            </a:r>
            <a:r>
              <a:rPr lang="ru-RU" sz="1800" dirty="0"/>
              <a:t> судна, либо его загрузки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Методы </a:t>
            </a:r>
            <a:r>
              <a:rPr lang="ru-RU" sz="1800" b="1" dirty="0">
                <a:solidFill>
                  <a:srgbClr val="C00000"/>
                </a:solidFill>
              </a:rPr>
              <a:t>активной </a:t>
            </a:r>
            <a:r>
              <a:rPr lang="ru-RU" sz="1800" b="1" dirty="0" smtClean="0">
                <a:solidFill>
                  <a:srgbClr val="C00000"/>
                </a:solidFill>
              </a:rPr>
              <a:t>адаптации</a:t>
            </a:r>
            <a:r>
              <a:rPr lang="ru-RU" sz="1800" dirty="0" smtClean="0"/>
              <a:t> </a:t>
            </a:r>
            <a:r>
              <a:rPr lang="ru-RU" sz="1800" dirty="0"/>
              <a:t>делятся на </a:t>
            </a:r>
            <a:r>
              <a:rPr lang="ru-RU" sz="1800" i="1" dirty="0"/>
              <a:t>поисковые</a:t>
            </a:r>
            <a:r>
              <a:rPr lang="ru-RU" sz="1800" dirty="0"/>
              <a:t>, </a:t>
            </a:r>
            <a:r>
              <a:rPr lang="ru-RU" sz="1800" i="1" dirty="0"/>
              <a:t>аналитические</a:t>
            </a:r>
            <a:r>
              <a:rPr lang="ru-RU" sz="1800" dirty="0"/>
              <a:t>, </a:t>
            </a:r>
            <a:r>
              <a:rPr lang="ru-RU" sz="1800" i="1" dirty="0"/>
              <a:t>аналитически-поисковые</a:t>
            </a:r>
            <a:r>
              <a:rPr lang="ru-RU" sz="1800" dirty="0"/>
              <a:t>. Первые используют ту или иную методику поиска значений настраиваемых параметров с оперативной оценкой для них качества работы. Здесь не нужна подробная информация об ОУ и о возмущениях, но нужно время для поиска. Этот метод обычно используется при адаптации к изменению рыскания от волн, занимает порядка 10</a:t>
            </a:r>
            <a:r>
              <a:rPr lang="ru-RU" sz="1800" dirty="0">
                <a:sym typeface="Symbol"/>
              </a:rPr>
              <a:t></a:t>
            </a:r>
            <a:r>
              <a:rPr lang="ru-RU" sz="1800" dirty="0"/>
              <a:t>15 минут, после чего обеспечивает наилучшее качество СК.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Во вторых АР параметры определяются с помощью того или иного метода аналитического синтеза регулятора на основе идентификации модели объекта и/или моделей возмущений. Для такой адаптации нужна достаточно полная информация о процессе управления, позволяющая надежно оценить параметры моделей объекта и возмущений.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/>
              <a:t>Аналитически-поисковые системы</a:t>
            </a:r>
            <a:r>
              <a:rPr lang="ru-RU" sz="1800" dirty="0"/>
              <a:t> позволяют объединить достоинства поисковых и аналитических методов. Аналитические решения здесь служат для сужения диапазона поиска значений кф-тов регулирования, а наличие поискового режима ослабляет требования к точности оценки параметров модели динамики судна и возмущений.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Авторулевые с комбинированной адаптацией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используют как активную, так и пассивную адаптацию к изменяющимся условиям.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Каждый метод адаптации имеет недостатки и достоинства. </a:t>
            </a:r>
            <a:r>
              <a:rPr lang="ru-RU" sz="1800" b="1" i="1" dirty="0">
                <a:solidFill>
                  <a:srgbClr val="0000FF"/>
                </a:solidFill>
              </a:rPr>
              <a:t>Пассивная адаптация </a:t>
            </a:r>
            <a:r>
              <a:rPr lang="ru-RU" sz="1800" dirty="0"/>
              <a:t>имеет ограниченную область применения, требует целенаправленных предварительных исследований системы. Контур самонастройки здесь разомкнут, расчетный экстремум может не соответствовать действительному. В то же время такая адаптация отличается простотой и высоким быстродействием.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00FF"/>
                </a:solidFill>
              </a:rPr>
              <a:t>Активная адаптация</a:t>
            </a:r>
            <a:r>
              <a:rPr lang="ru-RU" sz="1800" b="1" dirty="0">
                <a:solidFill>
                  <a:srgbClr val="0000FF"/>
                </a:solidFill>
              </a:rPr>
              <a:t> </a:t>
            </a:r>
            <a:r>
              <a:rPr lang="ru-RU" sz="1800" dirty="0"/>
              <a:t>более сложна, требует времени на поиск значений кф-тов регулятора или на оценку параметров модели объекта по оперативной информации. Она имеет замкнутый контур самонастройки для достижения действительного экстремума функции качества.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 АР чаще всего применяется комбинированная адаптация, позволяющая использовать достоинства как активной, так и пассивной адаптации.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1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FF"/>
                </a:solidFill>
              </a:rPr>
              <a:t>4. Неадаптивный </a:t>
            </a:r>
            <a:r>
              <a:rPr lang="ru-RU" sz="2400" b="1" dirty="0">
                <a:solidFill>
                  <a:srgbClr val="FF00FF"/>
                </a:solidFill>
              </a:rPr>
              <a:t>АР «</a:t>
            </a:r>
            <a:r>
              <a:rPr lang="en-US" sz="2400" b="1" dirty="0">
                <a:solidFill>
                  <a:srgbClr val="FF00FF"/>
                </a:solidFill>
              </a:rPr>
              <a:t>NT</a:t>
            </a:r>
            <a:r>
              <a:rPr lang="ru-RU" sz="2400" b="1" dirty="0">
                <a:solidFill>
                  <a:srgbClr val="FF00FF"/>
                </a:solidFill>
              </a:rPr>
              <a:t>991</a:t>
            </a:r>
            <a:r>
              <a:rPr lang="en-US" sz="2400" b="1" dirty="0">
                <a:solidFill>
                  <a:srgbClr val="FF00FF"/>
                </a:solidFill>
              </a:rPr>
              <a:t>G MK</a:t>
            </a:r>
            <a:r>
              <a:rPr lang="ru-RU" sz="2400" b="1" dirty="0">
                <a:solidFill>
                  <a:srgbClr val="FF00FF"/>
                </a:solidFill>
              </a:rPr>
              <a:t>2» (</a:t>
            </a:r>
            <a:r>
              <a:rPr lang="en-US" sz="2400" b="1" dirty="0">
                <a:solidFill>
                  <a:srgbClr val="FF00FF"/>
                </a:solidFill>
              </a:rPr>
              <a:t>Navitron</a:t>
            </a:r>
            <a:r>
              <a:rPr lang="ru-RU" sz="2400" b="1" dirty="0">
                <a:solidFill>
                  <a:srgbClr val="FF00FF"/>
                </a:solidFill>
              </a:rPr>
              <a:t>)</a:t>
            </a:r>
            <a:endParaRPr lang="ru-RU" sz="24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81128"/>
            <a:ext cx="8229600" cy="1684784"/>
          </a:xfrm>
        </p:spPr>
        <p:txBody>
          <a:bodyPr>
            <a:norm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Предназначен для морских судов от 1800 до 30000 </a:t>
            </a:r>
            <a:r>
              <a:rPr lang="ru-RU" sz="1800" dirty="0" err="1"/>
              <a:t>брт</a:t>
            </a:r>
            <a:r>
              <a:rPr lang="ru-RU" sz="1800" dirty="0"/>
              <a:t>. Кроме основного пульта управления может иметь выносные. </a:t>
            </a:r>
          </a:p>
          <a:p>
            <a:pPr marL="0" indent="0">
              <a:buNone/>
            </a:pPr>
            <a:r>
              <a:rPr lang="ru-RU" sz="1800" dirty="0"/>
              <a:t>                             </a:t>
            </a:r>
            <a:r>
              <a:rPr lang="ru-RU" sz="1800" b="1" dirty="0"/>
              <a:t>Режимы работы:</a:t>
            </a:r>
            <a:endParaRPr lang="ru-RU" sz="1800" dirty="0"/>
          </a:p>
          <a:p>
            <a:pPr marL="0" indent="0">
              <a:buNone/>
            </a:pPr>
            <a:r>
              <a:rPr lang="en-US" sz="1800" b="1" dirty="0"/>
              <a:t>MANUAL</a:t>
            </a:r>
            <a:r>
              <a:rPr lang="ru-RU" sz="1800" dirty="0"/>
              <a:t> (Ручной);             </a:t>
            </a:r>
            <a:r>
              <a:rPr lang="en-US" sz="1800" b="1" dirty="0"/>
              <a:t>REMOTE</a:t>
            </a:r>
            <a:r>
              <a:rPr lang="ru-RU" sz="1800" dirty="0"/>
              <a:t> (Дистанционного управления);</a:t>
            </a:r>
          </a:p>
          <a:p>
            <a:pPr marL="0" indent="0">
              <a:buNone/>
            </a:pPr>
            <a:r>
              <a:rPr lang="en-US" sz="1800" b="1" dirty="0"/>
              <a:t>AUTO</a:t>
            </a:r>
            <a:r>
              <a:rPr lang="ru-RU" sz="1800" dirty="0"/>
              <a:t> (Автомат);                </a:t>
            </a:r>
            <a:r>
              <a:rPr lang="en-US" sz="1800" b="1" dirty="0"/>
              <a:t>TRACK </a:t>
            </a:r>
            <a:r>
              <a:rPr lang="ru-RU" sz="1800" dirty="0"/>
              <a:t>(Управления траекторией</a:t>
            </a:r>
            <a:r>
              <a:rPr lang="ru-RU" sz="1800" dirty="0" smtClean="0"/>
              <a:t>).</a:t>
            </a:r>
            <a:endParaRPr lang="ru-RU" sz="1800" dirty="0"/>
          </a:p>
        </p:txBody>
      </p:sp>
      <p:pic>
        <p:nvPicPr>
          <p:cNvPr id="4" name="Picture 2" descr="Картинки по запросу marine autopilo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2"/>
            <a:ext cx="6780657" cy="394011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FF"/>
                </a:solidFill>
              </a:rPr>
              <a:t>5. Самонастраивающийся </a:t>
            </a:r>
            <a:r>
              <a:rPr lang="ru-RU" sz="2400" b="1" dirty="0">
                <a:solidFill>
                  <a:srgbClr val="FF00FF"/>
                </a:solidFill>
              </a:rPr>
              <a:t>АР «</a:t>
            </a:r>
            <a:r>
              <a:rPr lang="en-US" sz="2400" b="1" dirty="0">
                <a:solidFill>
                  <a:srgbClr val="FF00FF"/>
                </a:solidFill>
              </a:rPr>
              <a:t>AP</a:t>
            </a:r>
            <a:r>
              <a:rPr lang="ru-RU" sz="2400" b="1" dirty="0">
                <a:solidFill>
                  <a:srgbClr val="FF00FF"/>
                </a:solidFill>
              </a:rPr>
              <a:t>4000» (</a:t>
            </a:r>
            <a:r>
              <a:rPr lang="en-US" sz="2400" b="1" dirty="0">
                <a:solidFill>
                  <a:srgbClr val="FF00FF"/>
                </a:solidFill>
              </a:rPr>
              <a:t>Navis Engineering</a:t>
            </a:r>
            <a:r>
              <a:rPr lang="ru-RU" sz="2400" b="1" dirty="0">
                <a:solidFill>
                  <a:srgbClr val="FF00FF"/>
                </a:solidFill>
              </a:rPr>
              <a:t>)</a:t>
            </a:r>
            <a:endParaRPr lang="ru-RU" sz="28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3682752" cy="2409131"/>
          </a:xfrm>
        </p:spPr>
        <p:txBody>
          <a:bodyPr>
            <a:normAutofit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C00000"/>
                </a:solidFill>
              </a:rPr>
              <a:t>Датчики информации:</a:t>
            </a:r>
            <a:endParaRPr lang="ru-RU" sz="1800" dirty="0">
              <a:solidFill>
                <a:srgbClr val="C00000"/>
              </a:solidFill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/>
              <a:t>Компас</a:t>
            </a:r>
            <a:r>
              <a:rPr lang="ru-RU" sz="1800" dirty="0" smtClean="0"/>
              <a:t> 1 или 2 (</a:t>
            </a:r>
            <a:r>
              <a:rPr lang="ru-RU" sz="1800" dirty="0"/>
              <a:t>ГК, спутниковый или МК);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DGPS</a:t>
            </a:r>
            <a:r>
              <a:rPr lang="ru-RU" sz="1800" dirty="0"/>
              <a:t>;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Лаг</a:t>
            </a:r>
            <a:r>
              <a:rPr lang="ru-RU" sz="1800" dirty="0"/>
              <a:t> (скорость относительно воды)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ДУС</a:t>
            </a:r>
            <a:r>
              <a:rPr lang="ru-RU" sz="1800" dirty="0"/>
              <a:t> (Rate-Of-Turn)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Анемометр</a:t>
            </a:r>
            <a:r>
              <a:rPr lang="ru-RU" sz="1800" dirty="0"/>
              <a:t> (для режима WinVane).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694"/>
            <a:ext cx="5569553" cy="277206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1115616" y="1966058"/>
            <a:ext cx="123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Панель АР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1703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60000"/>
            <a:r>
              <a:rPr lang="ru-RU" b="1" dirty="0">
                <a:solidFill>
                  <a:srgbClr val="C00000"/>
                </a:solidFill>
              </a:rPr>
              <a:t>Режимы работы:</a:t>
            </a:r>
            <a:endParaRPr lang="ru-RU" dirty="0">
              <a:solidFill>
                <a:srgbClr val="C00000"/>
              </a:solidFill>
            </a:endParaRPr>
          </a:p>
          <a:p>
            <a:pPr lvl="0"/>
            <a:r>
              <a:rPr lang="ru-RU" b="1" dirty="0"/>
              <a:t>Auto</a:t>
            </a:r>
            <a:r>
              <a:rPr lang="ru-RU" dirty="0"/>
              <a:t> – автоматического управления курсом;</a:t>
            </a:r>
          </a:p>
          <a:p>
            <a:pPr lvl="0"/>
            <a:r>
              <a:rPr lang="ru-RU" b="1" dirty="0"/>
              <a:t>Track/</a:t>
            </a:r>
            <a:r>
              <a:rPr lang="ru-RU" b="1" dirty="0" err="1"/>
              <a:t>AutoNav</a:t>
            </a:r>
            <a:r>
              <a:rPr lang="ru-RU" dirty="0"/>
              <a:t> – управления траекторией;</a:t>
            </a:r>
          </a:p>
          <a:p>
            <a:pPr lvl="0"/>
            <a:r>
              <a:rPr lang="ru-RU" b="1" dirty="0"/>
              <a:t>CTS Pilot</a:t>
            </a:r>
            <a:r>
              <a:rPr lang="ru-RU" dirty="0"/>
              <a:t> – управления путевым углом;</a:t>
            </a:r>
          </a:p>
          <a:p>
            <a:pPr lvl="0"/>
            <a:r>
              <a:rPr lang="ru-RU" b="1" dirty="0"/>
              <a:t>River Pilot</a:t>
            </a:r>
            <a:r>
              <a:rPr lang="ru-RU" dirty="0"/>
              <a:t> – управления угловой скоростью;</a:t>
            </a:r>
          </a:p>
          <a:p>
            <a:r>
              <a:rPr lang="ru-RU" b="1" dirty="0"/>
              <a:t>Windvane</a:t>
            </a:r>
            <a:r>
              <a:rPr lang="ru-RU" dirty="0"/>
              <a:t> - удержания КУ ветра (для парусных судов).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8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Основные режимы</a:t>
                </a:r>
                <a:r>
                  <a:rPr lang="ru-RU" sz="1800" b="1" dirty="0"/>
                  <a:t>:</a:t>
                </a:r>
                <a:endParaRPr lang="ru-RU" sz="1800" dirty="0"/>
              </a:p>
              <a:p>
                <a:r>
                  <a:rPr lang="ru-RU" sz="1800" dirty="0"/>
                  <a:t>В режиме </a:t>
                </a:r>
                <a:r>
                  <a:rPr lang="ru-RU" sz="1800" b="1" dirty="0"/>
                  <a:t>Auto</a:t>
                </a:r>
                <a:r>
                  <a:rPr lang="ru-RU" sz="1800" dirty="0"/>
                  <a:t>  автоматически СК при минимальных перекладках руля. Повороты на новый курс могут осуществляться как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, так и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ω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.</a:t>
                </a:r>
              </a:p>
              <a:p>
                <a:r>
                  <a:rPr lang="ru-RU" sz="1800" dirty="0"/>
                  <a:t>В режиме «</a:t>
                </a:r>
                <a:r>
                  <a:rPr lang="ru-RU" sz="1800" b="1" dirty="0"/>
                  <a:t>Track»</a:t>
                </a:r>
                <a:r>
                  <a:rPr lang="ru-RU" sz="1800" dirty="0"/>
                  <a:t> АР удерживает судно на прямых участках маршрута (а в режиме </a:t>
                </a:r>
                <a:r>
                  <a:rPr lang="ru-RU" sz="1800" b="1" dirty="0" err="1"/>
                  <a:t>AutoNav</a:t>
                </a:r>
                <a:r>
                  <a:rPr lang="ru-RU" sz="1800" b="1" dirty="0"/>
                  <a:t> </a:t>
                </a:r>
                <a:r>
                  <a:rPr lang="ru-RU" sz="1800" b="1" dirty="0" smtClean="0"/>
                  <a:t>– </a:t>
                </a:r>
                <a:r>
                  <a:rPr lang="ru-RU" sz="1800" dirty="0" smtClean="0"/>
                  <a:t>и на </a:t>
                </a:r>
                <a:r>
                  <a:rPr lang="ru-RU" sz="1800" dirty="0"/>
                  <a:t>поворотах ) на основе сообщений, получаемых от </a:t>
                </a:r>
                <a:r>
                  <a:rPr lang="en-US" sz="1800" dirty="0"/>
                  <a:t>TCS</a:t>
                </a:r>
                <a:r>
                  <a:rPr lang="ru-RU" sz="1800" dirty="0"/>
                  <a:t>. Поворот на новый отрезок маршрута выполняется АР по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ru-RU" sz="1800" dirty="0"/>
                  <a:t> после подтверждения оператором.</a:t>
                </a:r>
              </a:p>
              <a:p>
                <a:r>
                  <a:rPr lang="ru-RU" sz="1800" dirty="0"/>
                  <a:t>Режим </a:t>
                </a:r>
                <a:r>
                  <a:rPr lang="ru-RU" sz="1800" b="1" dirty="0"/>
                  <a:t>CTS Pilot</a:t>
                </a:r>
                <a:r>
                  <a:rPr lang="ru-RU" sz="1800" dirty="0"/>
                  <a:t> позволяет СК относительно </a:t>
                </a:r>
                <a:r>
                  <a:rPr lang="ru-RU" sz="1800" dirty="0" smtClean="0"/>
                  <a:t>грунта и </a:t>
                </a:r>
                <a:r>
                  <a:rPr lang="ru-RU" sz="1800" dirty="0"/>
                  <a:t>проходить участки с течением с минимальным сносом по истинному направлению движения, заданному оператором.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b="1" dirty="0" smtClean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9999"/>
                    </a:solidFill>
                  </a:rPr>
                  <a:t>Дополнительные </a:t>
                </a:r>
                <a:r>
                  <a:rPr lang="ru-RU" sz="1800" b="1" dirty="0">
                    <a:solidFill>
                      <a:srgbClr val="009999"/>
                    </a:solidFill>
                  </a:rPr>
                  <a:t>режимы:</a:t>
                </a:r>
                <a:endParaRPr lang="ru-RU" sz="1800" dirty="0">
                  <a:solidFill>
                    <a:srgbClr val="009999"/>
                  </a:solidFill>
                </a:endParaRPr>
              </a:p>
              <a:p>
                <a:pPr lvl="0"/>
                <a:r>
                  <a:rPr lang="ru-RU" sz="1800" dirty="0"/>
                  <a:t>В режиме </a:t>
                </a:r>
                <a:r>
                  <a:rPr lang="ru-RU" sz="1800" b="1" dirty="0"/>
                  <a:t>River Pilot</a:t>
                </a:r>
                <a:r>
                  <a:rPr lang="ru-RU" sz="1800" dirty="0"/>
                  <a:t> оператор осуществляет управление судном по заданной угловой скорости (RОТ), которая задается при помощи внешней рукоятки следящего управления, либо поворотной рукоятки на пульте управления.</a:t>
                </a:r>
              </a:p>
              <a:p>
                <a:r>
                  <a:rPr lang="ru-RU" sz="1800" b="1" dirty="0"/>
                  <a:t>Режим Windvane,</a:t>
                </a:r>
                <a:r>
                  <a:rPr lang="ru-RU" sz="1800" dirty="0"/>
                  <a:t> для парусных яхт, позволяет удерживать угол относительного ветра, заданный оператором на пульте (должен подключаться к AP датчик ветра).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48680"/>
                <a:ext cx="8229600" cy="5577483"/>
              </a:xfrm>
              <a:blipFill rotWithShape="1">
                <a:blip r:embed="rId2"/>
                <a:stretch>
                  <a:fillRect l="-444" t="-546" r="-10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9999"/>
                </a:solidFill>
              </a:rPr>
              <a:t>Отображение информации в основных </a:t>
            </a:r>
            <a:r>
              <a:rPr lang="ru-RU" sz="2400" b="1" dirty="0" smtClean="0">
                <a:solidFill>
                  <a:srgbClr val="009999"/>
                </a:solidFill>
              </a:rPr>
              <a:t>режимах</a:t>
            </a:r>
            <a:endParaRPr lang="ru-RU" sz="2800" dirty="0">
              <a:solidFill>
                <a:srgbClr val="009999"/>
              </a:solidFill>
            </a:endParaRPr>
          </a:p>
        </p:txBody>
      </p:sp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1" y="764702"/>
            <a:ext cx="2864233" cy="175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82" y="764702"/>
            <a:ext cx="2866782" cy="172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67" y="2555267"/>
            <a:ext cx="2777074" cy="17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56" y="2495129"/>
            <a:ext cx="279463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80" y="4256882"/>
            <a:ext cx="3048953" cy="18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38" y="4209629"/>
            <a:ext cx="3062669" cy="185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3457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4943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6477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806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9639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6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FF"/>
                </a:solidFill>
              </a:rPr>
              <a:t/>
            </a:r>
            <a:br>
              <a:rPr lang="ru-RU" sz="3200" b="1" dirty="0" smtClean="0">
                <a:solidFill>
                  <a:srgbClr val="FF00FF"/>
                </a:solidFill>
              </a:rPr>
            </a:br>
            <a:r>
              <a:rPr lang="ru-RU" sz="3200" b="1" dirty="0" smtClean="0">
                <a:solidFill>
                  <a:srgbClr val="FF00FF"/>
                </a:solidFill>
              </a:rPr>
              <a:t>1</a:t>
            </a:r>
            <a:r>
              <a:rPr lang="ru-RU" sz="3200" b="1" dirty="0">
                <a:solidFill>
                  <a:srgbClr val="FF00FF"/>
                </a:solidFill>
              </a:rPr>
              <a:t>. </a:t>
            </a:r>
            <a:r>
              <a:rPr lang="ru-RU" sz="3200" b="1" dirty="0" smtClean="0">
                <a:solidFill>
                  <a:srgbClr val="FF00FF"/>
                </a:solidFill>
              </a:rPr>
              <a:t>Основные сведения</a:t>
            </a:r>
            <a:r>
              <a:rPr lang="ru-RU" sz="3200" dirty="0">
                <a:solidFill>
                  <a:srgbClr val="FF00FF"/>
                </a:solidFill>
              </a:rPr>
              <a:t/>
            </a:r>
            <a:br>
              <a:rPr lang="ru-RU" sz="3200" dirty="0">
                <a:solidFill>
                  <a:srgbClr val="FF00FF"/>
                </a:solidFill>
              </a:rPr>
            </a:br>
            <a:endParaRPr lang="ru-RU" sz="3200" dirty="0">
              <a:solidFill>
                <a:srgbClr val="FF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3528391"/>
          </a:xfrm>
        </p:spPr>
        <p:txBody>
          <a:bodyPr>
            <a:noAutofit/>
          </a:bodyPr>
          <a:lstStyle/>
          <a:p>
            <a:pPr marL="0" indent="360000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FF"/>
                </a:solidFill>
              </a:rPr>
              <a:t>Система управления курсом </a:t>
            </a:r>
            <a:r>
              <a:rPr lang="ru-RU" sz="1800" b="1" dirty="0">
                <a:solidFill>
                  <a:srgbClr val="0099FF"/>
                </a:solidFill>
              </a:rPr>
              <a:t>(</a:t>
            </a:r>
            <a:r>
              <a:rPr lang="en-US" sz="1800" b="1" dirty="0"/>
              <a:t>Heading Control System</a:t>
            </a:r>
            <a:r>
              <a:rPr lang="ru-RU" sz="1800" b="1" dirty="0"/>
              <a:t> - </a:t>
            </a:r>
            <a:r>
              <a:rPr lang="en-US" sz="1800" b="1" dirty="0"/>
              <a:t>HCS</a:t>
            </a:r>
            <a:r>
              <a:rPr lang="ru-RU" sz="1800" b="1" dirty="0">
                <a:solidFill>
                  <a:srgbClr val="0099FF"/>
                </a:solidFill>
              </a:rPr>
              <a:t>)</a:t>
            </a:r>
            <a:r>
              <a:rPr lang="ru-RU" sz="1800" dirty="0">
                <a:solidFill>
                  <a:srgbClr val="0099FF"/>
                </a:solidFill>
              </a:rPr>
              <a:t> </a:t>
            </a:r>
            <a:r>
              <a:rPr lang="ru-RU" sz="1800" dirty="0"/>
              <a:t>– означает комплекс приборов, обеспечивающий ручное и автоматическое управление курсом судна на ППХ и на маневренных скоростях. </a:t>
            </a:r>
            <a:r>
              <a:rPr lang="en-US" sz="1800" dirty="0"/>
              <a:t>HCS</a:t>
            </a:r>
            <a:r>
              <a:rPr lang="ru-RU" sz="1800" dirty="0"/>
              <a:t> включает авторулевой (</a:t>
            </a:r>
            <a:r>
              <a:rPr lang="ru-RU" sz="1800" b="1" dirty="0"/>
              <a:t>АР</a:t>
            </a:r>
            <a:r>
              <a:rPr lang="ru-RU" sz="1800" dirty="0"/>
              <a:t>), рулевой привод (</a:t>
            </a:r>
            <a:r>
              <a:rPr lang="ru-RU" sz="1800" b="1" dirty="0"/>
              <a:t>РП</a:t>
            </a:r>
            <a:r>
              <a:rPr lang="ru-RU" sz="1800" dirty="0"/>
              <a:t>) и судно как ОУ.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Основные </a:t>
            </a:r>
            <a:r>
              <a:rPr lang="ru-RU" sz="1800" b="1" dirty="0">
                <a:solidFill>
                  <a:srgbClr val="C00000"/>
                </a:solidFill>
              </a:rPr>
              <a:t>задачи АР </a:t>
            </a:r>
            <a:r>
              <a:rPr lang="ru-RU" sz="1800" dirty="0"/>
              <a:t>- </a:t>
            </a:r>
            <a:r>
              <a:rPr lang="ru-RU" sz="1800" b="1" dirty="0">
                <a:solidFill>
                  <a:srgbClr val="009999"/>
                </a:solidFill>
              </a:rPr>
              <a:t>стабилизация курса </a:t>
            </a:r>
            <a:r>
              <a:rPr lang="en-US" sz="1800" dirty="0" smtClean="0"/>
              <a:t>(</a:t>
            </a:r>
            <a:r>
              <a:rPr lang="ru-RU" sz="1800" b="1" dirty="0" smtClean="0"/>
              <a:t>СК</a:t>
            </a:r>
            <a:r>
              <a:rPr lang="ru-RU" sz="1800" dirty="0" smtClean="0"/>
              <a:t>) и </a:t>
            </a:r>
            <a:r>
              <a:rPr lang="ru-RU" sz="1800" b="1" dirty="0">
                <a:solidFill>
                  <a:srgbClr val="00B050"/>
                </a:solidFill>
              </a:rPr>
              <a:t>выполнение поворотов</a:t>
            </a:r>
            <a:r>
              <a:rPr lang="ru-RU" sz="1800" dirty="0"/>
              <a:t>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Обычно АР формируют сигналы управления по информации о </a:t>
            </a:r>
            <a:r>
              <a:rPr lang="ru-RU" sz="1800" dirty="0" smtClean="0"/>
              <a:t>курсе (</a:t>
            </a:r>
            <a:r>
              <a:rPr lang="en-US" sz="1800" b="1" i="1" dirty="0" smtClean="0"/>
              <a:t>K</a:t>
            </a:r>
            <a:r>
              <a:rPr lang="ru-RU" sz="1800" dirty="0" smtClean="0"/>
              <a:t>), </a:t>
            </a:r>
            <a:r>
              <a:rPr lang="ru-RU" sz="1800" dirty="0"/>
              <a:t>скорости </a:t>
            </a:r>
            <a:r>
              <a:rPr lang="en-US" sz="1800" dirty="0" smtClean="0"/>
              <a:t>(</a:t>
            </a:r>
            <a:r>
              <a:rPr lang="el-GR" sz="1800" b="1" dirty="0" smtClean="0">
                <a:cs typeface="Times New Roman"/>
              </a:rPr>
              <a:t>ω</a:t>
            </a:r>
            <a:r>
              <a:rPr lang="en-US" sz="1800" dirty="0" smtClean="0"/>
              <a:t>) </a:t>
            </a:r>
            <a:r>
              <a:rPr lang="ru-RU" sz="1800" dirty="0" smtClean="0"/>
              <a:t>его </a:t>
            </a:r>
            <a:r>
              <a:rPr lang="ru-RU" sz="1800" dirty="0"/>
              <a:t>изменения и положении </a:t>
            </a:r>
            <a:r>
              <a:rPr lang="en-US" sz="1800" dirty="0" smtClean="0"/>
              <a:t>(</a:t>
            </a:r>
            <a:r>
              <a:rPr lang="el-GR" sz="1800" b="1" dirty="0" smtClean="0">
                <a:cs typeface="Times New Roman"/>
              </a:rPr>
              <a:t>β</a:t>
            </a:r>
            <a:r>
              <a:rPr lang="en-US" sz="1800" dirty="0" smtClean="0"/>
              <a:t>) </a:t>
            </a:r>
            <a:r>
              <a:rPr lang="ru-RU" sz="1800" dirty="0" smtClean="0"/>
              <a:t>руля</a:t>
            </a:r>
            <a:r>
              <a:rPr lang="ru-RU" sz="1800" dirty="0"/>
              <a:t>. 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/>
              <a:t>Для улучшения качества своей работы, адаптации к изменяющимся условиям, повышения надежности работы </a:t>
            </a:r>
            <a:r>
              <a:rPr lang="ru-RU" sz="1800" dirty="0" smtClean="0"/>
              <a:t>АР </a:t>
            </a:r>
            <a:r>
              <a:rPr lang="ru-RU" sz="1800" dirty="0"/>
              <a:t>дополнительно могут использовать информацию относительного и/или абсолютного лага, </a:t>
            </a:r>
            <a:r>
              <a:rPr lang="ru-RU" sz="1800" dirty="0" err="1"/>
              <a:t>флюксгейт</a:t>
            </a:r>
            <a:r>
              <a:rPr lang="ru-RU" sz="1800" dirty="0"/>
              <a:t> компаса (</a:t>
            </a:r>
            <a:r>
              <a:rPr lang="en-US" sz="1800" dirty="0"/>
              <a:t>Mg</a:t>
            </a:r>
            <a:r>
              <a:rPr lang="ru-RU" sz="1800" dirty="0"/>
              <a:t>.</a:t>
            </a:r>
            <a:r>
              <a:rPr lang="en-US" sz="1800" dirty="0"/>
              <a:t>C</a:t>
            </a:r>
            <a:r>
              <a:rPr lang="ru-RU" sz="1800" dirty="0"/>
              <a:t>), эхолота, датчиков параметров качки, указателя скорости и направления ветра, </a:t>
            </a:r>
            <a:r>
              <a:rPr lang="ru-RU" sz="1800" dirty="0" smtClean="0"/>
              <a:t>ПИ </a:t>
            </a:r>
            <a:r>
              <a:rPr lang="en-US" sz="1800" dirty="0"/>
              <a:t>DGPS</a:t>
            </a:r>
            <a:r>
              <a:rPr lang="ru-RU" sz="1800" dirty="0"/>
              <a:t> и других приборов.</a:t>
            </a:r>
          </a:p>
          <a:p>
            <a:pPr marL="0" indent="360000">
              <a:spcBef>
                <a:spcPts val="0"/>
              </a:spcBef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pPr marL="0" indent="360000">
              <a:spcBef>
                <a:spcPts val="0"/>
              </a:spcBef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59150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95398" y="5414399"/>
            <a:ext cx="2291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Блок-схема </a:t>
            </a:r>
            <a:r>
              <a:rPr lang="en-US" sz="2400" b="1" dirty="0">
                <a:solidFill>
                  <a:srgbClr val="7030A0"/>
                </a:solidFill>
              </a:rPr>
              <a:t>HCS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В зависимости от элементной базы </a:t>
            </a:r>
            <a:r>
              <a:rPr lang="ru-RU" sz="1800" dirty="0"/>
              <a:t>АР подразделяются на </a:t>
            </a:r>
            <a:r>
              <a:rPr lang="ru-RU" sz="1800" b="1" i="1" dirty="0"/>
              <a:t>электромеханические</a:t>
            </a:r>
            <a:r>
              <a:rPr lang="ru-RU" sz="1800" b="1" dirty="0"/>
              <a:t>, </a:t>
            </a:r>
            <a:r>
              <a:rPr lang="ru-RU" sz="1800" b="1" i="1" dirty="0"/>
              <a:t>электронные аналоговые</a:t>
            </a:r>
            <a:r>
              <a:rPr lang="ru-RU" sz="1800" b="1" dirty="0"/>
              <a:t>, </a:t>
            </a:r>
            <a:r>
              <a:rPr lang="ru-RU" sz="1800" b="1" i="1" dirty="0"/>
              <a:t>электронные цифровые</a:t>
            </a:r>
            <a:r>
              <a:rPr lang="ru-RU" sz="1800" dirty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Все современные АР являются электронными цифровыми.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9999"/>
                </a:solidFill>
              </a:rPr>
              <a:t>В зависимости от вида настройки </a:t>
            </a:r>
            <a:r>
              <a:rPr lang="ru-RU" sz="1800" dirty="0"/>
              <a:t>различают АР </a:t>
            </a:r>
            <a:r>
              <a:rPr lang="ru-RU" sz="1800" b="1" i="1" dirty="0"/>
              <a:t>с ручной настройкой, с частичной адаптацией и адаптивные АР</a:t>
            </a:r>
            <a:r>
              <a:rPr lang="ru-RU" sz="1800" dirty="0"/>
              <a:t>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99FF"/>
                </a:solidFill>
              </a:rPr>
              <a:t>Адаптивные АР</a:t>
            </a:r>
            <a:r>
              <a:rPr lang="ru-RU" sz="1800" dirty="0">
                <a:solidFill>
                  <a:srgbClr val="0099FF"/>
                </a:solidFill>
              </a:rPr>
              <a:t> </a:t>
            </a:r>
            <a:r>
              <a:rPr lang="ru-RU" sz="1800" dirty="0"/>
              <a:t>самостоятельно изменяют характер управляющих воздействий с целью обеспечения наилучшего качества управления в различных условиях плавания. Они обычно приспосабливаются к изменению </a:t>
            </a:r>
            <a:r>
              <a:rPr lang="ru-RU" sz="1800" b="1" i="1" dirty="0"/>
              <a:t>загрузки</a:t>
            </a:r>
            <a:r>
              <a:rPr lang="ru-RU" sz="1800" dirty="0"/>
              <a:t>, </a:t>
            </a:r>
            <a:r>
              <a:rPr lang="ru-RU" sz="1800" b="1" i="1" dirty="0"/>
              <a:t>скорости хода</a:t>
            </a:r>
            <a:r>
              <a:rPr lang="ru-RU" sz="1800" dirty="0"/>
              <a:t>, </a:t>
            </a:r>
            <a:r>
              <a:rPr lang="ru-RU" sz="1800" b="1" i="1" dirty="0" err="1"/>
              <a:t>ветро</a:t>
            </a:r>
            <a:r>
              <a:rPr lang="ru-RU" sz="1800" b="1" i="1" dirty="0"/>
              <a:t>-волновых условий</a:t>
            </a:r>
            <a:r>
              <a:rPr lang="ru-RU" sz="1800" dirty="0"/>
              <a:t>, </a:t>
            </a:r>
            <a:r>
              <a:rPr lang="ru-RU" sz="1800" b="1" i="1" dirty="0"/>
              <a:t>мелководью</a:t>
            </a:r>
            <a:r>
              <a:rPr lang="ru-RU" sz="1800" dirty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Адаптивные АР бывают</a:t>
            </a:r>
            <a:r>
              <a:rPr lang="ru-RU" sz="1800" dirty="0"/>
              <a:t>:</a:t>
            </a:r>
          </a:p>
          <a:p>
            <a:pPr lvl="0"/>
            <a:r>
              <a:rPr lang="ru-RU" sz="1800" dirty="0">
                <a:solidFill>
                  <a:srgbClr val="0000FF"/>
                </a:solidFill>
              </a:rPr>
              <a:t>Самонастраивающимися</a:t>
            </a:r>
            <a:r>
              <a:rPr lang="ru-RU" sz="1800" dirty="0"/>
              <a:t> (с параметрической </a:t>
            </a:r>
            <a:r>
              <a:rPr lang="ru-RU" sz="1800" dirty="0" smtClean="0"/>
              <a:t>адаптацией</a:t>
            </a:r>
            <a:r>
              <a:rPr lang="ru-RU" sz="1800" dirty="0"/>
              <a:t>);</a:t>
            </a:r>
          </a:p>
          <a:p>
            <a:pPr lvl="0"/>
            <a:r>
              <a:rPr lang="ru-RU" sz="1800" dirty="0">
                <a:solidFill>
                  <a:srgbClr val="0000FF"/>
                </a:solidFill>
              </a:rPr>
              <a:t>Самоорганизующимися</a:t>
            </a:r>
            <a:r>
              <a:rPr lang="ru-RU" sz="1800" dirty="0"/>
              <a:t> (со структурной и параметрической адаптацией);</a:t>
            </a:r>
          </a:p>
          <a:p>
            <a:pPr lvl="0"/>
            <a:r>
              <a:rPr lang="ru-RU" sz="1800" dirty="0">
                <a:solidFill>
                  <a:srgbClr val="0000FF"/>
                </a:solidFill>
              </a:rPr>
              <a:t>Самообучающимися</a:t>
            </a:r>
            <a:r>
              <a:rPr lang="ru-RU" sz="1800" dirty="0"/>
              <a:t>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В первых АР </a:t>
            </a:r>
            <a:r>
              <a:rPr lang="ru-RU" sz="1800" dirty="0"/>
              <a:t>структура алгоритм управления остается неизменной, а подстройка к изменяющимся условиям плавания осуществляется путем изменения параметров алгоритма.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В вторых АР </a:t>
            </a:r>
            <a:r>
              <a:rPr lang="ru-RU" sz="1800" dirty="0"/>
              <a:t>при подстройке к изменяющимся условиям плавания изменяются как структура, так и параметры алгоритма АР.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/>
              <a:t>Самообучающиеся</a:t>
            </a:r>
            <a:r>
              <a:rPr lang="ru-RU" sz="1800" dirty="0"/>
              <a:t> – это АР (в том числе самонастраивающиеся и самоорганизующиеся), которые используют опыт предыдущего функционирования для повышения качества регулирования.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>
                <a:normAutofit lnSpcReduction="10000"/>
              </a:bodyPr>
              <a:lstStyle/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b="1" dirty="0" smtClean="0">
                    <a:solidFill>
                      <a:srgbClr val="008080"/>
                    </a:solidFill>
                  </a:rPr>
                  <a:t>Алгоритм стабилизации курса.</a:t>
                </a: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dirty="0" smtClean="0"/>
                  <a:t>В АР используется 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принцип управления по </a:t>
                </a:r>
                <a:r>
                  <a:rPr lang="ru-RU" sz="1800" b="1" i="1" dirty="0" smtClean="0">
                    <a:solidFill>
                      <a:srgbClr val="0000FF"/>
                    </a:solidFill>
                  </a:rPr>
                  <a:t>отклонению</a:t>
                </a:r>
                <a:r>
                  <a:rPr lang="ru-RU" sz="1800" dirty="0" smtClean="0"/>
                  <a:t>. В </a:t>
                </a:r>
                <a:r>
                  <a:rPr lang="ru-RU" sz="1800" dirty="0"/>
                  <a:t>большинстве АР </a:t>
                </a:r>
                <a:r>
                  <a:rPr lang="ru-RU" sz="1800" dirty="0" smtClean="0"/>
                  <a:t>при </a:t>
                </a:r>
                <a:r>
                  <a:rPr lang="ru-RU" sz="1800" dirty="0"/>
                  <a:t>СК применяется </a:t>
                </a:r>
                <a:r>
                  <a:rPr lang="ru-RU" sz="1800" b="1" i="1" dirty="0"/>
                  <a:t>ПИД</a:t>
                </a:r>
                <a:r>
                  <a:rPr lang="ru-RU" sz="1800" dirty="0"/>
                  <a:t> (пропорционально-интегрально-дифференциальный) алгоритм </a:t>
                </a: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1"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sz="2200" b="1" i="1">
                            <a:latin typeface="Cambria Math"/>
                          </a:rPr>
                          <m:t>𝑼</m:t>
                        </m:r>
                      </m:sub>
                    </m:sSub>
                    <m:r>
                      <a:rPr lang="ru-RU" sz="22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2200" b="1" i="1">
                            <a:latin typeface="Cambria Math"/>
                          </a:rPr>
                          <m:t>𝑷</m:t>
                        </m:r>
                      </m:sub>
                    </m:sSub>
                    <m:d>
                      <m:dPr>
                        <m:ctrlPr>
                          <a:rPr lang="ru-RU" sz="22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ru-RU" sz="2200" b="1">
                                <a:latin typeface="Cambria Math"/>
                              </a:rPr>
                              <m:t>𝚲</m:t>
                            </m:r>
                          </m:sub>
                        </m:sSub>
                        <m:r>
                          <a:rPr lang="ru-RU" sz="2200" b="1">
                            <a:latin typeface="Cambria Math"/>
                          </a:rPr>
                          <m:t>𝛙</m:t>
                        </m:r>
                        <m:r>
                          <a:rPr lang="ru-RU" sz="22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д</m:t>
                            </m:r>
                          </m:sub>
                        </m:sSub>
                        <m:r>
                          <a:rPr lang="ru-RU" sz="2200" b="1">
                            <a:latin typeface="Cambria Math"/>
                          </a:rPr>
                          <m:t>𝛆</m:t>
                        </m:r>
                        <m:r>
                          <a:rPr lang="ru-RU" sz="22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200" b="1" i="1"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ru-RU" sz="2200" b="1" i="1">
                                <a:latin typeface="Cambria Math"/>
                              </a:rPr>
                              <m:t>и</m:t>
                            </m:r>
                          </m:sub>
                        </m:sSub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ru-RU" sz="2200" b="1" i="1">
                                <a:latin typeface="Cambria Math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ru-RU" sz="2200" b="1">
                                <a:latin typeface="Cambria Math"/>
                              </a:rPr>
                              <m:t>𝛙</m:t>
                            </m:r>
                          </m:e>
                        </m:nary>
                        <m:r>
                          <a:rPr lang="ru-RU" sz="2200" b="1" i="1">
                            <a:latin typeface="Cambria Math"/>
                          </a:rPr>
                          <m:t>∙</m:t>
                        </m:r>
                        <m:r>
                          <a:rPr lang="en-US" sz="2200" b="1" i="1">
                            <a:latin typeface="Cambria Math"/>
                          </a:rPr>
                          <m:t>𝒅𝒕</m:t>
                        </m:r>
                      </m:e>
                    </m:d>
                    <m:r>
                      <a:rPr lang="ru-RU" sz="2200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22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200" b="1">
                        <a:latin typeface="Cambria Math"/>
                      </a:rPr>
                      <m:t>𝛙</m:t>
                    </m:r>
                    <m:r>
                      <a:rPr lang="ru-RU" sz="22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22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2200" b="1">
                        <a:latin typeface="Cambria Math"/>
                      </a:rPr>
                      <m:t>𝛚</m:t>
                    </m:r>
                    <m:r>
                      <a:rPr lang="ru-RU" sz="2200" b="1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2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2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2200" b="1" i="1">
                            <a:latin typeface="Cambria Math"/>
                          </a:rPr>
                          <m:t>𝟑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22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2200" b="1">
                            <a:latin typeface="Cambria Math"/>
                          </a:rPr>
                          <m:t>𝛙</m:t>
                        </m:r>
                      </m:e>
                    </m:nary>
                    <m:r>
                      <a:rPr lang="ru-RU" sz="2200" b="1" i="1">
                        <a:latin typeface="Cambria Math"/>
                      </a:rPr>
                      <m:t>∙</m:t>
                    </m:r>
                    <m:r>
                      <a:rPr lang="en-US" sz="2200" b="1" i="1">
                        <a:latin typeface="Cambria Math"/>
                      </a:rPr>
                      <m:t>𝒅𝒕</m:t>
                    </m:r>
                  </m:oMath>
                </a14:m>
                <a:r>
                  <a:rPr lang="ru-RU" sz="2200" b="1" dirty="0"/>
                  <a:t>;</a:t>
                </a:r>
              </a:p>
              <a:p>
                <a:pPr marL="0" indent="36000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18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Λ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д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и</m:t>
                        </m:r>
                      </m:sub>
                    </m:sSub>
                  </m:oMath>
                </a14:m>
                <a:r>
                  <a:rPr lang="ru-RU" sz="1800" dirty="0"/>
                  <a:t> –</a:t>
                </a:r>
                <a:r>
                  <a:rPr lang="en-US" sz="1800" dirty="0"/>
                  <a:t> </a:t>
                </a:r>
                <a:r>
                  <a:rPr lang="ru-RU" sz="1800" dirty="0"/>
                  <a:t>кф-ты пропорц, дифф. и интегр</a:t>
                </a:r>
                <a:r>
                  <a:rPr lang="en-US" sz="1800" dirty="0"/>
                  <a:t>.</a:t>
                </a:r>
                <a:r>
                  <a:rPr lang="ru-RU" sz="1800" dirty="0"/>
                  <a:t> управления;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ru-RU" sz="1800" dirty="0"/>
                  <a:t> – масштабный </a:t>
                </a:r>
                <a:r>
                  <a:rPr lang="ru-RU" sz="1800" dirty="0" err="1"/>
                  <a:t>кф</a:t>
                </a:r>
                <a:r>
                  <a:rPr lang="ru-RU" sz="1800" dirty="0"/>
                  <a:t> (</a:t>
                </a:r>
                <a:r>
                  <a:rPr lang="en-US" sz="1800" dirty="0"/>
                  <a:t>Rudder</a:t>
                </a:r>
                <a:r>
                  <a:rPr lang="ru-RU" sz="1800" dirty="0"/>
                  <a:t>);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ψ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i="1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1800" i="1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1800" i="1">
                        <a:latin typeface="Cambria Math"/>
                      </a:rPr>
                      <m:t>−</m:t>
                    </m:r>
                    <m:r>
                      <a:rPr lang="en-US" sz="1800" i="1">
                        <a:latin typeface="Cambria Math"/>
                      </a:rPr>
                      <m:t>𝐾</m:t>
                    </m:r>
                    <m:d>
                      <m:dPr>
                        <m:ctrlPr>
                          <a:rPr lang="ru-RU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ru-RU" sz="1800" b="0" i="1" smtClean="0">
                        <a:latin typeface="Cambria Math"/>
                      </a:rPr>
                      <m:t>,</m:t>
                    </m:r>
                    <m:r>
                      <a:rPr lang="en-US" sz="1800" b="0" i="1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ε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ru-RU" sz="1800">
                        <a:latin typeface="Cambria Math"/>
                      </a:rPr>
                      <m:t>ω</m:t>
                    </m:r>
                    <m:r>
                      <a:rPr lang="ru-RU" sz="1800" i="1">
                        <a:latin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ru-RU" sz="1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ru-RU" sz="1800">
                            <a:latin typeface="Cambria Math"/>
                          </a:rPr>
                          <m:t>ψ</m:t>
                        </m:r>
                      </m:e>
                    </m:acc>
                  </m:oMath>
                </a14:m>
                <a:r>
                  <a:rPr lang="ru-RU" sz="1800" dirty="0"/>
                  <a:t>.</a:t>
                </a:r>
                <a:endParaRPr lang="ru-RU" sz="1800" dirty="0" smtClean="0"/>
              </a:p>
              <a:p>
                <a:pPr marL="0" indent="360000">
                  <a:lnSpc>
                    <a:spcPct val="110000"/>
                  </a:lnSpc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Пропорциональная</a:t>
                </a:r>
                <a:r>
                  <a:rPr lang="ru-RU" sz="1800" dirty="0"/>
                  <a:t> углу рыскания составляющая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1800" b="1" i="1">
                        <a:latin typeface="Cambria Math"/>
                      </a:rPr>
                      <m:t>𝛙</m:t>
                    </m:r>
                  </m:oMath>
                </a14:m>
                <a:r>
                  <a:rPr lang="ru-RU" sz="1800" dirty="0"/>
                  <a:t> в ПИД-алгоритме является основной. При отклонении судна от курса она вызывает кладку руля, возвращающую судно на курс.</a:t>
                </a:r>
              </a:p>
              <a:p>
                <a:pPr marL="0" indent="360000">
                  <a:lnSpc>
                    <a:spcPct val="110000"/>
                  </a:lnSpc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Дифференциальная</a:t>
                </a:r>
                <a:r>
                  <a:rPr lang="ru-RU" sz="1800" dirty="0"/>
                  <a:t> компонента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18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ru-RU" sz="1800" b="1" i="1">
                        <a:solidFill>
                          <a:schemeClr val="tx1"/>
                        </a:solidFill>
                        <a:latin typeface="Cambria Math"/>
                      </a:rPr>
                      <m:t>𝛚</m:t>
                    </m:r>
                  </m:oMath>
                </a14:m>
                <a:r>
                  <a:rPr lang="ru-RU" sz="1800" i="1" dirty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/>
                  <a:t>служит для сведения к нулю погрешности угловой скорости. Результатом воздействия является демпфирование собственных колебаний системы «АР-судно».</a:t>
                </a:r>
              </a:p>
              <a:p>
                <a:pPr marL="0" indent="360000">
                  <a:lnSpc>
                    <a:spcPct val="110000"/>
                  </a:lnSpc>
                  <a:buNone/>
                </a:pPr>
                <a:r>
                  <a:rPr lang="ru-RU" sz="1800" b="1" dirty="0">
                    <a:solidFill>
                      <a:srgbClr val="C00000"/>
                    </a:solidFill>
                  </a:rPr>
                  <a:t>Интегральная</a:t>
                </a:r>
                <a:r>
                  <a:rPr lang="ru-RU" sz="1800" dirty="0"/>
                  <a:t> составляющая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1"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sub>
                    </m:sSub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ru-RU" sz="1800" b="1" i="1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ru-RU" sz="1800" b="1" i="1">
                            <a:latin typeface="Cambria Math"/>
                          </a:rPr>
                          <m:t>𝝍</m:t>
                        </m:r>
                      </m:e>
                    </m:nary>
                    <m:r>
                      <a:rPr lang="ru-RU" sz="1800" b="1" i="1">
                        <a:latin typeface="Cambria Math"/>
                      </a:rPr>
                      <m:t>∙</m:t>
                    </m:r>
                    <m:r>
                      <a:rPr lang="en-US" sz="1800" b="1" i="1">
                        <a:latin typeface="Cambria Math"/>
                      </a:rPr>
                      <m:t>𝒅𝒕</m:t>
                    </m:r>
                  </m:oMath>
                </a14:m>
                <a:r>
                  <a:rPr lang="en-US" sz="1800" b="1" i="1" dirty="0"/>
                  <a:t> </a:t>
                </a:r>
                <a:r>
                  <a:rPr lang="ru-RU" sz="1800" dirty="0"/>
                  <a:t>служит для устранения статической погрешности, вызываемой медленно меняющейся компонентой момента внешних сил, стремящейся развернуть судно в какую-то одну сторону. Этот момент обусловлен ветром, асимметрией обводов корпуса, упора винта, медленно меняющейся составляющей действия волн и т.д</a:t>
                </a:r>
                <a:r>
                  <a:rPr lang="ru-RU" sz="1800" dirty="0" smtClean="0"/>
                  <a:t>.</a:t>
                </a:r>
                <a:endParaRPr lang="ru-RU" sz="1800" dirty="0"/>
              </a:p>
              <a:p>
                <a:pPr marL="0" indent="0"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593" t="-526" r="-370" b="-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76672"/>
            <a:ext cx="7931224" cy="5649491"/>
          </a:xfrm>
        </p:spPr>
        <p:txBody>
          <a:bodyPr>
            <a:normAutofit fontScale="92500" lnSpcReduction="10000"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rgbClr val="009999"/>
                </a:solidFill>
              </a:rPr>
              <a:t>Режимы АР</a:t>
            </a:r>
            <a:r>
              <a:rPr lang="ru-RU" sz="1800" b="1" i="1" dirty="0"/>
              <a:t>: ручные, автоматические, тренажа.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Ручные режимы</a:t>
            </a:r>
            <a:r>
              <a:rPr lang="ru-RU" sz="1800" dirty="0"/>
              <a:t>: «</a:t>
            </a:r>
            <a:r>
              <a:rPr lang="en-US" sz="1800" b="1" dirty="0">
                <a:solidFill>
                  <a:srgbClr val="0000FF"/>
                </a:solidFill>
              </a:rPr>
              <a:t>Manual</a:t>
            </a:r>
            <a:r>
              <a:rPr lang="ru-RU" sz="1800" dirty="0"/>
              <a:t>» – обычный; «</a:t>
            </a:r>
            <a:r>
              <a:rPr lang="en-US" sz="1800" b="1" dirty="0">
                <a:solidFill>
                  <a:srgbClr val="0000FF"/>
                </a:solidFill>
              </a:rPr>
              <a:t>Dodge</a:t>
            </a:r>
            <a:r>
              <a:rPr lang="ru-RU" sz="1800" dirty="0"/>
              <a:t>» –экстренный.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800" i="1" dirty="0"/>
              <a:t>Обычных ручных режимов</a:t>
            </a:r>
            <a:r>
              <a:rPr lang="ru-RU" sz="1800" b="1" dirty="0"/>
              <a:t> </a:t>
            </a:r>
            <a:r>
              <a:rPr lang="ru-RU" sz="1800" dirty="0"/>
              <a:t>может быть</a:t>
            </a:r>
            <a:r>
              <a:rPr lang="ru-RU" sz="1800" b="1" dirty="0"/>
              <a:t> </a:t>
            </a:r>
            <a:r>
              <a:rPr lang="ru-RU" sz="1800" dirty="0"/>
              <a:t>два: «</a:t>
            </a:r>
            <a:r>
              <a:rPr lang="ru-RU" sz="1800" b="1" i="1" dirty="0">
                <a:solidFill>
                  <a:srgbClr val="0000FF"/>
                </a:solidFill>
              </a:rPr>
              <a:t>простой</a:t>
            </a:r>
            <a:r>
              <a:rPr lang="ru-RU" sz="1800" dirty="0"/>
              <a:t>» и «</a:t>
            </a:r>
            <a:r>
              <a:rPr lang="ru-RU" sz="1800" b="1" i="1" dirty="0">
                <a:solidFill>
                  <a:srgbClr val="0000FF"/>
                </a:solidFill>
              </a:rPr>
              <a:t>следящий</a:t>
            </a:r>
            <a:r>
              <a:rPr lang="ru-RU" sz="1800" dirty="0"/>
              <a:t>» или один - «</a:t>
            </a:r>
            <a:r>
              <a:rPr lang="ru-RU" sz="1800" b="1" i="1" dirty="0">
                <a:solidFill>
                  <a:srgbClr val="0000FF"/>
                </a:solidFill>
              </a:rPr>
              <a:t>следящий</a:t>
            </a:r>
            <a:r>
              <a:rPr lang="ru-RU" sz="1800" dirty="0" smtClean="0"/>
              <a:t>».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Автоматические режимы</a:t>
            </a:r>
            <a:r>
              <a:rPr lang="ru-RU" sz="1800" i="1" dirty="0"/>
              <a:t>:</a:t>
            </a:r>
            <a:r>
              <a:rPr lang="ru-RU" sz="1800" b="1" dirty="0"/>
              <a:t> </a:t>
            </a:r>
            <a:endParaRPr lang="ru-RU" sz="1800" dirty="0"/>
          </a:p>
          <a:p>
            <a:pPr lvl="0">
              <a:lnSpc>
                <a:spcPct val="110000"/>
              </a:lnSpc>
            </a:pPr>
            <a:r>
              <a:rPr lang="ru-RU" sz="1800" dirty="0"/>
              <a:t>без адаптации – «</a:t>
            </a:r>
            <a:r>
              <a:rPr lang="en-US" sz="1800" b="1" dirty="0">
                <a:solidFill>
                  <a:srgbClr val="0000FF"/>
                </a:solidFill>
              </a:rPr>
              <a:t>Auto</a:t>
            </a:r>
            <a:r>
              <a:rPr lang="ru-RU" sz="1800" b="1" dirty="0">
                <a:solidFill>
                  <a:srgbClr val="0000FF"/>
                </a:solidFill>
              </a:rPr>
              <a:t>-</a:t>
            </a:r>
            <a:r>
              <a:rPr lang="en-US" sz="1800" b="1" dirty="0">
                <a:solidFill>
                  <a:srgbClr val="0000FF"/>
                </a:solidFill>
              </a:rPr>
              <a:t>fixed</a:t>
            </a:r>
            <a:r>
              <a:rPr lang="ru-RU" sz="1800" dirty="0"/>
              <a:t>»;</a:t>
            </a:r>
          </a:p>
          <a:p>
            <a:pPr lvl="0">
              <a:lnSpc>
                <a:spcPct val="110000"/>
              </a:lnSpc>
            </a:pPr>
            <a:r>
              <a:rPr lang="ru-RU" sz="1800" dirty="0"/>
              <a:t>адаптивный по критерию экономичности – «</a:t>
            </a:r>
            <a:r>
              <a:rPr lang="en-US" sz="1800" b="1" dirty="0">
                <a:solidFill>
                  <a:srgbClr val="0000FF"/>
                </a:solidFill>
              </a:rPr>
              <a:t>Open sea</a:t>
            </a:r>
            <a:r>
              <a:rPr lang="ru-RU" sz="1800" dirty="0"/>
              <a:t>»;</a:t>
            </a:r>
          </a:p>
          <a:p>
            <a:pPr lvl="0">
              <a:lnSpc>
                <a:spcPct val="110000"/>
              </a:lnSpc>
            </a:pPr>
            <a:r>
              <a:rPr lang="ru-RU" sz="1800" dirty="0"/>
              <a:t>адаптивный по критерию безопасности - «</a:t>
            </a:r>
            <a:r>
              <a:rPr lang="en-US" sz="1800" b="1" dirty="0">
                <a:solidFill>
                  <a:srgbClr val="0000FF"/>
                </a:solidFill>
              </a:rPr>
              <a:t>Confined waters</a:t>
            </a:r>
            <a:r>
              <a:rPr lang="ru-RU" sz="1800" dirty="0"/>
              <a:t>»;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1800" dirty="0"/>
              <a:t>штормовых условий - «</a:t>
            </a:r>
            <a:r>
              <a:rPr lang="en-US" sz="1800" b="1" dirty="0">
                <a:solidFill>
                  <a:srgbClr val="0000FF"/>
                </a:solidFill>
              </a:rPr>
              <a:t>Rough sea</a:t>
            </a:r>
            <a:r>
              <a:rPr lang="ru-RU" sz="1800" dirty="0"/>
              <a:t>».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C00000"/>
                </a:solidFill>
              </a:rPr>
              <a:t>Режим тренажа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/>
              <a:t>– режим для освоения работы с АР, тренировки управления судном в имитируемых условиях плавания.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 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Критерия качества</a:t>
            </a:r>
            <a:r>
              <a:rPr lang="ru-RU" sz="1800" dirty="0" smtClean="0"/>
              <a:t> в </a:t>
            </a:r>
            <a:r>
              <a:rPr lang="ru-RU" sz="1800" dirty="0"/>
              <a:t>адаптивных </a:t>
            </a:r>
            <a:r>
              <a:rPr lang="ru-RU" sz="1800" dirty="0" smtClean="0"/>
              <a:t>АР :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99FF"/>
                </a:solidFill>
              </a:rPr>
              <a:t>Экономический критерий</a:t>
            </a:r>
            <a:r>
              <a:rPr lang="ru-RU" sz="1800" dirty="0">
                <a:solidFill>
                  <a:srgbClr val="0099FF"/>
                </a:solidFill>
              </a:rPr>
              <a:t> </a:t>
            </a:r>
            <a:r>
              <a:rPr lang="ru-RU" sz="1800" dirty="0"/>
              <a:t>направлен на сокращение пропульсивных потерь при стабилизации судна на курсе в открытом море и в прибрежных водах путем уменьшения сопротивления воды движению судна. 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i="1" dirty="0">
                <a:solidFill>
                  <a:srgbClr val="0099FF"/>
                </a:solidFill>
              </a:rPr>
              <a:t>Критерий безопасности</a:t>
            </a:r>
            <a:r>
              <a:rPr lang="ru-RU" sz="1800" dirty="0">
                <a:solidFill>
                  <a:srgbClr val="0099FF"/>
                </a:solidFill>
              </a:rPr>
              <a:t> </a:t>
            </a:r>
            <a:r>
              <a:rPr lang="ru-RU" sz="1800" dirty="0" smtClean="0"/>
              <a:t>для обеспечения </a:t>
            </a:r>
            <a:r>
              <a:rPr lang="ru-RU" sz="1800" dirty="0"/>
              <a:t>максимальной точности удержания судна на курсе в стесненных водах, вблизи навигационных опасностей, даже если это достигается ценой некоторых дополнительных потерь топлива.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04664"/>
                <a:ext cx="8229600" cy="5688632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>
                    <a:solidFill>
                      <a:srgbClr val="009999"/>
                    </a:solidFill>
                  </a:rPr>
                  <a:t>Регулировки для режима «</a:t>
                </a:r>
                <a:r>
                  <a:rPr lang="en-US" sz="1800" b="1" dirty="0">
                    <a:solidFill>
                      <a:srgbClr val="009999"/>
                    </a:solidFill>
                  </a:rPr>
                  <a:t>Auto</a:t>
                </a:r>
                <a:r>
                  <a:rPr lang="ru-RU" sz="1800" b="1" dirty="0">
                    <a:solidFill>
                      <a:srgbClr val="009999"/>
                    </a:solidFill>
                  </a:rPr>
                  <a:t>-</a:t>
                </a:r>
                <a:r>
                  <a:rPr lang="en-US" sz="1800" b="1" dirty="0">
                    <a:solidFill>
                      <a:srgbClr val="009999"/>
                    </a:solidFill>
                  </a:rPr>
                  <a:t>fixed</a:t>
                </a:r>
                <a:r>
                  <a:rPr lang="ru-RU" sz="1800" b="1" dirty="0">
                    <a:solidFill>
                      <a:srgbClr val="009999"/>
                    </a:solidFill>
                  </a:rPr>
                  <a:t>»</a:t>
                </a:r>
                <a:endParaRPr lang="ru-RU" sz="1800" dirty="0">
                  <a:solidFill>
                    <a:srgbClr val="009999"/>
                  </a:solidFill>
                </a:endParaRPr>
              </a:p>
              <a:p>
                <a:pPr lvl="0"/>
                <a:r>
                  <a:rPr lang="ru-RU" sz="1800" dirty="0" err="1"/>
                  <a:t>кф</a:t>
                </a:r>
                <a:r>
                  <a:rPr lang="ru-RU" sz="1800" dirty="0"/>
                  <a:t>. управляющего сигнала (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Rudder</a:t>
                </a:r>
                <a:r>
                  <a:rPr lang="ru-RU" sz="1800" dirty="0"/>
                  <a:t>);</a:t>
                </a:r>
              </a:p>
              <a:p>
                <a:pPr lvl="0"/>
                <a:r>
                  <a:rPr lang="ru-RU" sz="1800" dirty="0" err="1"/>
                  <a:t>кф</a:t>
                </a:r>
                <a:r>
                  <a:rPr lang="ru-RU" sz="1800" dirty="0"/>
                  <a:t>. сигнала производной рыскания (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Counter rudder</a:t>
                </a:r>
                <a:r>
                  <a:rPr lang="ru-RU" sz="1800" dirty="0"/>
                  <a:t>);</a:t>
                </a:r>
              </a:p>
              <a:p>
                <a:pPr lvl="0"/>
                <a:r>
                  <a:rPr lang="ru-RU" sz="1800" dirty="0"/>
                  <a:t>для подстройки к работе при плохой погоде (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Yaw</a:t>
                </a:r>
                <a:r>
                  <a:rPr lang="ru-RU" sz="1800" dirty="0"/>
                  <a:t> или 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Weather</a:t>
                </a:r>
                <a:r>
                  <a:rPr lang="ru-RU" sz="1800" dirty="0"/>
                  <a:t>);</a:t>
                </a:r>
              </a:p>
              <a:p>
                <a:pPr lvl="0"/>
                <a:r>
                  <a:rPr lang="ru-RU" sz="1800" dirty="0"/>
                  <a:t>для ограничения макс. </a:t>
                </a:r>
                <a:r>
                  <a:rPr lang="el-GR" sz="1800" dirty="0" smtClean="0">
                    <a:latin typeface="Times New Roman"/>
                    <a:cs typeface="Times New Roman"/>
                  </a:rPr>
                  <a:t>β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при поворотах </a:t>
                </a:r>
                <a:r>
                  <a:rPr lang="ru-RU" sz="1800" dirty="0" smtClean="0"/>
                  <a:t>(</a:t>
                </a:r>
                <a:r>
                  <a:rPr lang="en-US" sz="1800" b="1" dirty="0">
                    <a:solidFill>
                      <a:srgbClr val="0000FF"/>
                    </a:solidFill>
                  </a:rPr>
                  <a:t>Rudder limit</a:t>
                </a:r>
                <a:r>
                  <a:rPr lang="ru-RU" sz="1800" dirty="0"/>
                  <a:t>).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b="1" dirty="0" smtClean="0">
                  <a:solidFill>
                    <a:srgbClr val="009999"/>
                  </a:solidFill>
                </a:endParaRP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9999"/>
                    </a:solidFill>
                  </a:rPr>
                  <a:t>Состав функций</a:t>
                </a:r>
                <a:r>
                  <a:rPr lang="ru-RU" sz="1800" dirty="0" smtClean="0"/>
                  <a:t>: </a:t>
                </a:r>
                <a:r>
                  <a:rPr lang="ru-RU" sz="1800" b="1" i="1" dirty="0" smtClean="0"/>
                  <a:t>СК,</a:t>
                </a:r>
                <a:r>
                  <a:rPr lang="ru-RU" sz="1800" i="1" dirty="0" smtClean="0"/>
                  <a:t> </a:t>
                </a:r>
                <a:r>
                  <a:rPr lang="ru-RU" sz="1800" b="1" i="1" dirty="0" smtClean="0"/>
                  <a:t>изменение </a:t>
                </a:r>
                <a:r>
                  <a:rPr lang="en-US" sz="1800" b="1" i="1" dirty="0" smtClean="0"/>
                  <a:t>K</a:t>
                </a:r>
                <a:r>
                  <a:rPr lang="ru-RU" sz="1800" b="1" i="1" dirty="0" smtClean="0"/>
                  <a:t>, </a:t>
                </a:r>
                <a:r>
                  <a:rPr lang="ru-RU" sz="1800" b="1" i="1" dirty="0"/>
                  <a:t>срочное изменение </a:t>
                </a:r>
                <a:r>
                  <a:rPr lang="en-US" sz="1800" b="1" i="1" dirty="0"/>
                  <a:t>K</a:t>
                </a:r>
                <a:r>
                  <a:rPr lang="ru-RU" sz="1800" b="1" i="1" dirty="0"/>
                  <a:t>.</a:t>
                </a:r>
                <a:r>
                  <a:rPr lang="ru-RU" sz="1800" dirty="0"/>
                  <a:t>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i="1" dirty="0">
                    <a:solidFill>
                      <a:srgbClr val="C00000"/>
                    </a:solidFill>
                  </a:rPr>
                  <a:t>Изменение </a:t>
                </a:r>
                <a:r>
                  <a:rPr lang="en-US" sz="1800" b="1" i="1" dirty="0">
                    <a:solidFill>
                      <a:srgbClr val="C00000"/>
                    </a:solidFill>
                  </a:rPr>
                  <a:t>K</a:t>
                </a:r>
                <a:r>
                  <a:rPr lang="ru-RU" sz="1800" dirty="0"/>
                  <a:t>: </a:t>
                </a:r>
                <a:r>
                  <a:rPr lang="ru-RU" sz="1800" i="1" dirty="0"/>
                  <a:t>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:r>
                  <a:rPr lang="ru-RU" sz="1800" i="1" dirty="0"/>
                  <a:t>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0">
                            <a:latin typeface="Cambria Math"/>
                          </a:rPr>
                          <m:t>𝛚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:r>
                  <a:rPr lang="ru-RU" sz="1800" i="1" dirty="0"/>
                  <a:t>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 b="1" i="0" smtClean="0"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ru-RU" sz="1800" b="1" i="1"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1800" dirty="0"/>
                  <a:t>, </a:t>
                </a:r>
                <a:r>
                  <a:rPr lang="ru-RU" sz="1800" i="1" dirty="0"/>
                  <a:t>комбинированными способами</a:t>
                </a:r>
                <a:r>
                  <a:rPr lang="ru-RU" sz="1800" dirty="0"/>
                  <a:t>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dirty="0" smtClean="0"/>
                  <a:t>По </a:t>
                </a:r>
                <a:r>
                  <a:rPr lang="ru-RU" sz="1800" dirty="0"/>
                  <a:t>времени начала </a:t>
                </a:r>
                <a:r>
                  <a:rPr lang="ru-RU" sz="1800" dirty="0" smtClean="0"/>
                  <a:t>могут </a:t>
                </a:r>
                <a:r>
                  <a:rPr lang="ru-RU" sz="1800" dirty="0"/>
                  <a:t>быть два режима изменения </a:t>
                </a:r>
                <a:r>
                  <a:rPr lang="en-US" sz="1800" i="1" dirty="0"/>
                  <a:t>K</a:t>
                </a:r>
                <a:r>
                  <a:rPr lang="ru-RU" sz="1800" dirty="0"/>
                  <a:t>: </a:t>
                </a:r>
                <a:r>
                  <a:rPr lang="ru-RU" sz="1800" i="1" dirty="0"/>
                  <a:t>«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Принять курс</a:t>
                </a:r>
                <a:r>
                  <a:rPr lang="ru-RU" sz="1800" i="1" dirty="0"/>
                  <a:t>» </a:t>
                </a:r>
                <a:r>
                  <a:rPr lang="ru-RU" sz="1800" dirty="0"/>
                  <a:t>(</a:t>
                </a:r>
                <a:r>
                  <a:rPr lang="en-US" sz="1800" dirty="0"/>
                  <a:t>Accept HTS</a:t>
                </a:r>
                <a:r>
                  <a:rPr lang="ru-RU" sz="1800" dirty="0"/>
                  <a:t>) - с началом в момент установки нового курса и </a:t>
                </a:r>
                <a:r>
                  <a:rPr lang="ru-RU" sz="1800" i="1" dirty="0"/>
                  <a:t>«</a:t>
                </a:r>
                <a:r>
                  <a:rPr lang="ru-RU" sz="1800" b="1" i="1" dirty="0">
                    <a:solidFill>
                      <a:srgbClr val="0000FF"/>
                    </a:solidFill>
                  </a:rPr>
                  <a:t>Предварительно установить курс</a:t>
                </a:r>
                <a:r>
                  <a:rPr lang="ru-RU" sz="1800" i="1" dirty="0"/>
                  <a:t>» </a:t>
                </a:r>
                <a:r>
                  <a:rPr lang="ru-RU" sz="1800" dirty="0"/>
                  <a:t>(</a:t>
                </a:r>
                <a:r>
                  <a:rPr lang="en-US" sz="1800" dirty="0"/>
                  <a:t>Preset HTS</a:t>
                </a:r>
                <a:r>
                  <a:rPr lang="ru-RU" sz="1800" dirty="0"/>
                  <a:t>) - с началом по дополнительной команде после установки нового </a:t>
                </a:r>
                <a:r>
                  <a:rPr lang="en-US" sz="1800" i="1" dirty="0"/>
                  <a:t>K</a:t>
                </a:r>
                <a:r>
                  <a:rPr lang="ru-RU" sz="1800" dirty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i="1" dirty="0">
                    <a:solidFill>
                      <a:srgbClr val="C00000"/>
                    </a:solidFill>
                  </a:rPr>
                  <a:t>Срочный отворот (</a:t>
                </a:r>
                <a:r>
                  <a:rPr lang="en-US" sz="1800" b="1" i="1" dirty="0">
                    <a:solidFill>
                      <a:srgbClr val="C00000"/>
                    </a:solidFill>
                  </a:rPr>
                  <a:t>Dodge</a:t>
                </a:r>
                <a:r>
                  <a:rPr lang="ru-RU" sz="1800" b="1" i="1" dirty="0">
                    <a:solidFill>
                      <a:srgbClr val="C00000"/>
                    </a:solidFill>
                  </a:rPr>
                  <a:t>)</a:t>
                </a:r>
                <a:r>
                  <a:rPr lang="ru-RU" sz="1800" dirty="0">
                    <a:solidFill>
                      <a:srgbClr val="C00000"/>
                    </a:solidFill>
                  </a:rPr>
                  <a:t> </a:t>
                </a:r>
                <a:r>
                  <a:rPr lang="ru-RU" sz="1800" dirty="0"/>
                  <a:t>с клавишами «</a:t>
                </a:r>
                <a:r>
                  <a:rPr lang="en-US" sz="1800" dirty="0"/>
                  <a:t>Port</a:t>
                </a:r>
                <a:r>
                  <a:rPr lang="ru-RU" sz="1800" dirty="0"/>
                  <a:t>», «</a:t>
                </a:r>
                <a:r>
                  <a:rPr lang="en-US" sz="1800" dirty="0"/>
                  <a:t>STB</a:t>
                </a:r>
                <a:r>
                  <a:rPr lang="ru-RU" sz="1800" dirty="0"/>
                  <a:t>». Может быть отворот с выходом на новый </a:t>
                </a:r>
                <a:r>
                  <a:rPr lang="en-US" sz="1800" i="1" dirty="0"/>
                  <a:t>K</a:t>
                </a:r>
                <a:r>
                  <a:rPr lang="ru-RU" sz="1800" dirty="0"/>
                  <a:t> и с возвращением к прежнему </a:t>
                </a:r>
                <a:r>
                  <a:rPr lang="en-US" sz="1800" i="1" dirty="0"/>
                  <a:t>K</a:t>
                </a:r>
                <a:r>
                  <a:rPr lang="ru-RU" sz="1800" dirty="0" smtClean="0"/>
                  <a:t>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800" b="1" dirty="0" smtClean="0">
                  <a:solidFill>
                    <a:srgbClr val="009999"/>
                  </a:solidFill>
                </a:endParaRP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800" b="1" dirty="0" smtClean="0">
                    <a:solidFill>
                      <a:srgbClr val="009999"/>
                    </a:solidFill>
                  </a:rPr>
                  <a:t>Дополнительные функции: </a:t>
                </a:r>
                <a:r>
                  <a:rPr lang="ru-RU" sz="1800" dirty="0" smtClean="0"/>
                  <a:t>вождение </a:t>
                </a:r>
                <a:r>
                  <a:rPr lang="ru-RU" sz="1800" dirty="0"/>
                  <a:t>по маршруту (</a:t>
                </a:r>
                <a:r>
                  <a:rPr lang="en-US" sz="1800" dirty="0"/>
                  <a:t>Track</a:t>
                </a:r>
                <a:r>
                  <a:rPr lang="ru-RU" sz="1800" dirty="0"/>
                  <a:t>), выполнения маневра </a:t>
                </a:r>
                <a:r>
                  <a:rPr lang="ru-RU" sz="1800" i="1" dirty="0"/>
                  <a:t>«человек за бортом»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(</a:t>
                </a:r>
                <a:r>
                  <a:rPr lang="en-US" sz="1800" dirty="0" smtClean="0"/>
                  <a:t>Man over </a:t>
                </a:r>
                <a:r>
                  <a:rPr lang="en-US" sz="1800" dirty="0"/>
                  <a:t>board</a:t>
                </a:r>
                <a:r>
                  <a:rPr lang="ru-RU" sz="1800" dirty="0" smtClean="0"/>
                  <a:t>), обеспечение движения </a:t>
                </a:r>
                <a:r>
                  <a:rPr lang="ru-RU" sz="1800" dirty="0"/>
                  <a:t>по: окружности, орбите, спирали, восьмерке, квадрату или зигзагу и другие.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04664"/>
                <a:ext cx="8229600" cy="5688632"/>
              </a:xfrm>
              <a:blipFill rotWithShape="1">
                <a:blip r:embed="rId2"/>
                <a:stretch>
                  <a:fillRect l="-667" t="-535" r="-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Два вида срочного уклонения: а) с выходом на новый </a:t>
            </a:r>
            <a:r>
              <a:rPr lang="en-US" sz="2000" b="1" i="1" dirty="0">
                <a:solidFill>
                  <a:srgbClr val="7030A0"/>
                </a:solidFill>
              </a:rPr>
              <a:t>K</a:t>
            </a:r>
            <a:r>
              <a:rPr lang="ru-RU" sz="2000" b="1" dirty="0">
                <a:solidFill>
                  <a:srgbClr val="7030A0"/>
                </a:solidFill>
              </a:rPr>
              <a:t>; б) с возвращением на прежний </a:t>
            </a:r>
            <a:r>
              <a:rPr lang="en-US" sz="2000" b="1" i="1" dirty="0">
                <a:solidFill>
                  <a:srgbClr val="7030A0"/>
                </a:solidFill>
              </a:rPr>
              <a:t>K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3011"/>
            <a:ext cx="6705124" cy="337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581128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b="1" dirty="0">
                <a:solidFill>
                  <a:srgbClr val="C00000"/>
                </a:solidFill>
              </a:rPr>
              <a:t>Функции обеспечения целостности</a:t>
            </a:r>
            <a:r>
              <a:rPr lang="ru-RU" dirty="0"/>
              <a:t>: самотестирование, обнаружение неисправностей, сигнализация, диагностика работы и неполадок, восстановления целостности. Например, о неполадках в работе РП, об уменьшении </a:t>
            </a:r>
            <a:r>
              <a:rPr lang="en-US" i="1" dirty="0"/>
              <a:t>V</a:t>
            </a:r>
            <a:r>
              <a:rPr lang="ru-RU" dirty="0"/>
              <a:t> ниже заданного предела, о выходе судна на мелководье, о необходимости проконтролировать курс в режиме «Автомат» (</a:t>
            </a:r>
            <a:r>
              <a:rPr lang="en-US" dirty="0"/>
              <a:t>watch alarm</a:t>
            </a:r>
            <a:r>
              <a:rPr lang="ru-RU" dirty="0"/>
              <a:t>), авто подключение резервного датчика </a:t>
            </a:r>
            <a:r>
              <a:rPr lang="en-US" i="1" dirty="0"/>
              <a:t>K</a:t>
            </a:r>
            <a:r>
              <a:rPr lang="en-US" dirty="0"/>
              <a:t> </a:t>
            </a:r>
            <a:r>
              <a:rPr lang="ru-RU" dirty="0"/>
              <a:t>при выходе из строя ГК и другие.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3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009999"/>
                </a:solidFill>
              </a:rPr>
              <a:t>Показатель </a:t>
            </a:r>
            <a:r>
              <a:rPr lang="ru-RU" sz="1800" b="1" dirty="0">
                <a:solidFill>
                  <a:srgbClr val="009999"/>
                </a:solidFill>
              </a:rPr>
              <a:t>качества СК</a:t>
            </a:r>
            <a:r>
              <a:rPr lang="ru-RU" sz="1800" dirty="0"/>
              <a:t>. Некачественное управление выражается, прежде всего, в </a:t>
            </a:r>
            <a:r>
              <a:rPr lang="ru-RU" sz="1800" b="1" i="1" dirty="0"/>
              <a:t>недостаточной точности удержания на курсе</a:t>
            </a:r>
            <a:r>
              <a:rPr lang="ru-RU" sz="1800" dirty="0"/>
              <a:t> и в </a:t>
            </a:r>
            <a:r>
              <a:rPr lang="ru-RU" sz="1800" b="1" i="1" dirty="0"/>
              <a:t>пропульсивных потерях</a:t>
            </a:r>
            <a:r>
              <a:rPr lang="ru-RU" sz="1800" dirty="0"/>
              <a:t>, сопровождаемых дополнительным расходом топлива. Потери полезной мощности ГДУ при СК определяются в основном:</a:t>
            </a:r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1. Торможением судна из-за возникновения углов дрейфа при рыскании. Увеличение сопротивления воды движению судна в этом случае пропорционально </a:t>
            </a:r>
            <a:r>
              <a:rPr lang="ru-RU" sz="1800" i="1" dirty="0"/>
              <a:t>дисперсии угла рыскания</a:t>
            </a:r>
            <a:r>
              <a:rPr lang="ru-RU" sz="1800" b="1" dirty="0"/>
              <a:t>.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2. Дополнительным сопротивлением воды движению судна, вызываемым отклонениями руля от ДП. Величина этого сопротивления пропорциональна </a:t>
            </a:r>
            <a:r>
              <a:rPr lang="ru-RU" sz="1800" i="1" dirty="0"/>
              <a:t>дисперсии перекладок руля.</a:t>
            </a:r>
            <a:endParaRPr lang="ru-RU" sz="1800" dirty="0"/>
          </a:p>
          <a:p>
            <a:pPr marL="0" indent="36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/>
              <a:t>Поэтому </a:t>
            </a:r>
            <a:r>
              <a:rPr lang="ru-RU" sz="1800" b="1" i="1" dirty="0">
                <a:solidFill>
                  <a:srgbClr val="0070C0"/>
                </a:solidFill>
              </a:rPr>
              <a:t>показателями качественной СК</a:t>
            </a:r>
            <a:r>
              <a:rPr lang="ru-RU" sz="1800" dirty="0">
                <a:solidFill>
                  <a:srgbClr val="0070C0"/>
                </a:solidFill>
              </a:rPr>
              <a:t> </a:t>
            </a:r>
            <a:r>
              <a:rPr lang="ru-RU" sz="1800" dirty="0"/>
              <a:t>считают величину отклонения от курса и кладок руля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7E3D4-6FE1-4226-974B-E2295F61214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13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FF"/>
                </a:solidFill>
              </a:rPr>
              <a:t>2. Фильтрация волнового рыскания</a:t>
            </a:r>
            <a:endParaRPr lang="ru-RU" sz="2800" dirty="0"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49188" y="620688"/>
                <a:ext cx="8229600" cy="2880320"/>
              </a:xfrm>
            </p:spPr>
            <p:txBody>
              <a:bodyPr>
                <a:normAutofit/>
              </a:bodyPr>
              <a:lstStyle/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600" dirty="0"/>
                  <a:t>В условиях волнения на отклонение судна от </a:t>
                </a:r>
                <a:r>
                  <a:rPr lang="en-US" sz="1600" i="1" dirty="0"/>
                  <a:t>K</a:t>
                </a:r>
                <a:r>
                  <a:rPr lang="ru-RU" sz="1600" dirty="0"/>
                  <a:t> накладывается волновое рыскание - перемещения корпуса вместе с орбитальным движением воды в волнах. Первая компонента по частоте ниже второй. </a:t>
                </a:r>
                <a:endParaRPr lang="ru-RU" sz="1600" dirty="0" smtClean="0"/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600" dirty="0"/>
                  <a:t>Из-за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600" dirty="0"/>
                  <a:t> частота и амплитуда перекладок руля резко возрастают. Судно, обладающее большой инерционностью, не успевает на них реагировать. Контрдействие руля в ответ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600" dirty="0"/>
                  <a:t> приводит к росту износа РП, сопротивления воды движению судна, расхода топлива ГД. </a:t>
                </a:r>
                <a:r>
                  <a:rPr lang="ru-RU" sz="1600" i="1" dirty="0" smtClean="0">
                    <a:solidFill>
                      <a:srgbClr val="0000FF"/>
                    </a:solidFill>
                  </a:rPr>
                  <a:t>Разрешение судну свободно рыскать на волнении сопровождается меньшими энергетическими потерями, чем контрдействие руля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solidFill>
                              <a:srgbClr val="0000FF"/>
                            </a:solidFill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600" dirty="0"/>
                  <a:t>. Чтобы регулятор не реагировал 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ru-RU" sz="1600">
                            <a:latin typeface="Cambria Math"/>
                          </a:rPr>
                          <m:t>ψ</m:t>
                        </m:r>
                      </m:e>
                      <m:sub>
                        <m:r>
                          <a:rPr lang="ru-RU" sz="1600" i="1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ru-RU" sz="1600" dirty="0"/>
                  <a:t>, в  АР перед ним помещается низкочастотный фильтр (НЧФ). 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r>
                  <a:rPr lang="ru-RU" sz="1600" b="1" dirty="0">
                    <a:solidFill>
                      <a:srgbClr val="0000FF"/>
                    </a:solidFill>
                  </a:rPr>
                  <a:t>Частотный фильтр (Ф)</a:t>
                </a:r>
                <a:r>
                  <a:rPr lang="ru-RU" sz="1600" dirty="0">
                    <a:solidFill>
                      <a:srgbClr val="0000FF"/>
                    </a:solidFill>
                  </a:rPr>
                  <a:t> </a:t>
                </a:r>
                <a:r>
                  <a:rPr lang="ru-RU" sz="1600" dirty="0"/>
                  <a:t>— устройство/программа для выделения желательных компонентов </a:t>
                </a:r>
                <a:r>
                  <a:rPr lang="ru-RU" sz="1600" dirty="0" smtClean="0"/>
                  <a:t>спектра сигнала</a:t>
                </a:r>
                <a:r>
                  <a:rPr lang="ru-RU" sz="1600" dirty="0"/>
                  <a:t> и подавления нежелательных.</a:t>
                </a:r>
              </a:p>
              <a:p>
                <a:pPr marL="0" indent="360000">
                  <a:spcBef>
                    <a:spcPts val="0"/>
                  </a:spcBef>
                  <a:buNone/>
                </a:pPr>
                <a:endParaRPr lang="ru-RU" sz="16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9188" y="620688"/>
                <a:ext cx="8229600" cy="2880320"/>
              </a:xfrm>
              <a:blipFill rotWithShape="1">
                <a:blip r:embed="rId2"/>
                <a:stretch>
                  <a:fillRect l="-370" t="-636" r="-2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6588824" cy="118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253751"/>
            <a:ext cx="4553331" cy="11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3665949"/>
                <a:ext cx="7704856" cy="362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 smtClean="0">
                    <a:solidFill>
                      <a:srgbClr val="7030A0"/>
                    </a:solidFill>
                  </a:rPr>
                  <a:t>Представление угла рыскания ψ низкочастотной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𝝍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𝑯</m:t>
                        </m:r>
                      </m:sub>
                    </m:sSub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 и волновой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𝝍</m:t>
                        </m:r>
                      </m:e>
                      <m:sub>
                        <m:r>
                          <a:rPr lang="ru-RU" sz="16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ru-RU" sz="1600" b="1" dirty="0">
                    <a:solidFill>
                      <a:srgbClr val="7030A0"/>
                    </a:solidFill>
                  </a:rPr>
                  <a:t> </a:t>
                </a:r>
                <a:r>
                  <a:rPr lang="ru-RU" sz="1600" b="1" dirty="0" smtClean="0">
                    <a:solidFill>
                      <a:srgbClr val="7030A0"/>
                    </a:solidFill>
                  </a:rPr>
                  <a:t>компонентой</a:t>
                </a:r>
                <a:endParaRPr lang="ru-RU" sz="1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665949"/>
                <a:ext cx="7704856" cy="362472"/>
              </a:xfrm>
              <a:prstGeom prst="rect">
                <a:avLst/>
              </a:prstGeom>
              <a:blipFill rotWithShape="1">
                <a:blip r:embed="rId5"/>
                <a:stretch>
                  <a:fillRect l="-396" t="-3333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2123728" y="5652015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НЧФ в АР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DE2EE-9B4F-4A1E-9AFE-AF7383E7705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2471</Words>
  <Application>Microsoft Office PowerPoint</Application>
  <PresentationFormat>Экран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Тема: СИСТЕМА УПРАВЛЕНИЯ КУРСОМ</vt:lpstr>
      <vt:lpstr> 1. Основные сведения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Два вида срочного уклонения: а) с выходом на новый K; б) с возвращением на прежний K </vt:lpstr>
      <vt:lpstr>Презентация PowerPoint</vt:lpstr>
      <vt:lpstr>2. Фильтрация волнового рыскания</vt:lpstr>
      <vt:lpstr>Презентация PowerPoint</vt:lpstr>
      <vt:lpstr>Презентация PowerPoint</vt:lpstr>
      <vt:lpstr> 3. Адаптивные АР </vt:lpstr>
      <vt:lpstr>Блок-схема HCS с адаптивным АР</vt:lpstr>
      <vt:lpstr>Презентация PowerPoint</vt:lpstr>
      <vt:lpstr>Презентация PowerPoint</vt:lpstr>
      <vt:lpstr>4. Неадаптивный АР «NT991G MK2» (Navitron)</vt:lpstr>
      <vt:lpstr>5. Самонастраивающийся АР «AP4000» (Navis Engineering)</vt:lpstr>
      <vt:lpstr>Презентация PowerPoint</vt:lpstr>
      <vt:lpstr>Отображение информации в основных режимах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СИСТЕМА УПРАВЛЕНИЯ КУРСОМ</dc:title>
  <dc:creator>k</dc:creator>
  <cp:lastModifiedBy>k</cp:lastModifiedBy>
  <cp:revision>52</cp:revision>
  <dcterms:created xsi:type="dcterms:W3CDTF">2020-03-13T13:57:45Z</dcterms:created>
  <dcterms:modified xsi:type="dcterms:W3CDTF">2020-09-22T13:36:07Z</dcterms:modified>
</cp:coreProperties>
</file>